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364" r:id="rId4"/>
    <p:sldId id="585" r:id="rId6"/>
    <p:sldId id="392" r:id="rId7"/>
    <p:sldId id="586" r:id="rId8"/>
    <p:sldId id="590" r:id="rId9"/>
    <p:sldId id="568" r:id="rId10"/>
    <p:sldId id="493" r:id="rId11"/>
    <p:sldId id="601" r:id="rId12"/>
    <p:sldId id="602" r:id="rId13"/>
    <p:sldId id="603" r:id="rId14"/>
    <p:sldId id="580" r:id="rId15"/>
    <p:sldId id="606" r:id="rId16"/>
    <p:sldId id="607" r:id="rId17"/>
    <p:sldId id="628" r:id="rId18"/>
    <p:sldId id="608" r:id="rId19"/>
    <p:sldId id="363" r:id="rId20"/>
    <p:sldId id="365" r:id="rId21"/>
    <p:sldId id="633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59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3" name="ASUS" initials="A" lastIdx="2" clrIdx="12"/>
  <p:cmAuthor id="14" name="user" initials="u" lastIdx="0" clrIdx="0"/>
  <p:cmAuthor id="15" name="李丽" initials="李" lastIdx="0" clrIdx="14"/>
  <p:cmAuthor id="16" name="Nicole Li  李倩" initials="N" lastIdx="0" clrIdx="0"/>
  <p:cmAuthor id="18" name="222" initials="2" lastIdx="0" clrIdx="0"/>
  <p:cmAuthor id="19" name="Administrator" initials="A" lastIdx="0" clrIdx="18"/>
  <p:cmAuthor id="20" name="hanying" initials="h" lastIdx="0" clrIdx="19"/>
  <p:cmAuthor id="22" name="孙宇婷" initials="孙" lastIdx="0" clrIdx="21"/>
  <p:cmAuthor id="2000" name="张瑞霞" initials="authorId_524709945" lastIdx="0" clrIdx="0"/>
  <p:cmAuthor id="2001" name="Dino._6ZFrB7nA" initials="authorId_1257418890" lastIdx="0" clrIdx="1"/>
  <p:cmAuthor id="23" name="Microsoft Office 用户" initials="Office [23]" lastIdx="0" clrIdx="22"/>
  <p:cmAuthor id="49837067" name="刘浩" initials="刘" lastIdx="0" clrIdx="0"/>
  <p:cmAuthor id="24" name="chenl" initials="c" lastIdx="0" clrIdx="0"/>
  <p:cmAuthor id="25" name="王羽熙" initials="王" lastIdx="0" clrIdx="24"/>
  <p:cmAuthor id="26" name="Mia Vida Villanueva" initials="M" lastIdx="0" clrIdx="0"/>
  <p:cmAuthor id="27" name="张 林娜" initials="张" lastIdx="0" clrIdx="0"/>
  <p:cmAuthor id="28" name="叶子" initials="叶" lastIdx="0" clrIdx="27"/>
  <p:cmAuthor id="29" name="韩琳晶" initials="韩" lastIdx="0" clrIdx="28"/>
  <p:cmAuthor id="30" name="liqian bao" initials="lb" lastIdx="0" clrIdx="29"/>
  <p:cmAuthor id="31" name="未知用户1" initials="未" lastIdx="0" clrIdx="22"/>
  <p:cmAuthor id="32" name="陈庆" initials="陈" lastIdx="0" clrIdx="31"/>
  <p:cmAuthor id="76" name="1637354872@qq.com" initials="1" lastIdx="1" clrIdx="25"/>
  <p:cmAuthor id="34" name="a'su's" initials="a" lastIdx="0" clrIdx="33"/>
  <p:cmAuthor id="35" name="陈芳" initials="" lastIdx="0" clrIdx="35"/>
  <p:cmAuthor id="37" name="DELL" initials="" lastIdx="0" clrIdx="25"/>
  <p:cmAuthor id="38" name="邹 嘉豪" initials="" lastIdx="0" clrIdx="2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  <p:guide orient="horz" pos="2159"/>
        <p:guide pos="37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48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18" rIns="91416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4087"/>
            <a:ext cx="3657600" cy="48677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4087"/>
            <a:ext cx="5486400" cy="48677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4087"/>
            <a:ext cx="3657600" cy="48677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后作业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复习回顾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5"/>
            <a:ext cx="2208245" cy="584771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en-US" altLang="zh-CN" sz="32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4" name="菱形 3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/>
          <p:cNvCxnSpPr/>
          <p:nvPr userDrawn="1">
            <p:custDataLst>
              <p:tags r:id="rId4"/>
            </p:custDataLst>
          </p:nvPr>
        </p:nvCxnSpPr>
        <p:spPr>
          <a:xfrm>
            <a:off x="0" y="932723"/>
            <a:ext cx="12192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27.xml"/><Relationship Id="rId3" Type="http://schemas.openxmlformats.org/officeDocument/2006/relationships/image" Target="../media/image2.png"/><Relationship Id="rId2" Type="http://schemas.openxmlformats.org/officeDocument/2006/relationships/tags" Target="../tags/tag26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010" y="215265"/>
            <a:ext cx="1790700" cy="72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633413" y="318308"/>
            <a:ext cx="10802939" cy="633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3119442" y="1334820"/>
            <a:ext cx="5830887" cy="99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4450705" y="1412777"/>
            <a:ext cx="3168352" cy="697627"/>
          </a:xfrm>
          <a:prstGeom prst="rect">
            <a:avLst/>
          </a:prstGeom>
          <a:noFill/>
        </p:spPr>
        <p:txBody>
          <a:bodyPr wrap="square" lIns="121912" tIns="60956" rIns="121912" bIns="60956" rtlCol="0">
            <a:spAutoFit/>
          </a:bodyPr>
          <a:lstStyle/>
          <a:p>
            <a:pPr algn="ctr"/>
            <a:r>
              <a:rPr lang="zh-CN" altLang="en-US" sz="3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5.jpeg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image" Target="../media/image4.jpeg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38.xml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image" Target="../media/image6.jpeg"/><Relationship Id="rId10" Type="http://schemas.openxmlformats.org/officeDocument/2006/relationships/tags" Target="../tags/tag35.xml"/><Relationship Id="rId1" Type="http://schemas.openxmlformats.org/officeDocument/2006/relationships/tags" Target="../tags/tag2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18.xml"/><Relationship Id="rId8" Type="http://schemas.openxmlformats.org/officeDocument/2006/relationships/tags" Target="../tags/tag117.xml"/><Relationship Id="rId7" Type="http://schemas.openxmlformats.org/officeDocument/2006/relationships/tags" Target="../tags/tag116.xml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tags" Target="../tags/tag11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7.png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image" Target="../media/image28.png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image" Target="../media/image31.jpeg"/><Relationship Id="rId5" Type="http://schemas.openxmlformats.org/officeDocument/2006/relationships/tags" Target="../tags/tag133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video" Target="../media/media1.wmv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image" Target="../media/image33.png"/><Relationship Id="rId5" Type="http://schemas.openxmlformats.org/officeDocument/2006/relationships/tags" Target="../tags/tag143.xml"/><Relationship Id="rId4" Type="http://schemas.openxmlformats.org/officeDocument/2006/relationships/image" Target="../media/image32.png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2" Type="http://schemas.openxmlformats.org/officeDocument/2006/relationships/slideLayout" Target="../slideLayouts/slideLayout8.xml"/><Relationship Id="rId11" Type="http://schemas.openxmlformats.org/officeDocument/2006/relationships/image" Target="../media/image34.png"/><Relationship Id="rId10" Type="http://schemas.microsoft.com/office/2007/relationships/media" Target="../media/media1.wmv"/><Relationship Id="rId1" Type="http://schemas.openxmlformats.org/officeDocument/2006/relationships/tags" Target="../tags/tag1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image" Target="../media/image5.jpeg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image" Target="../media/image4.jpeg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6" Type="http://schemas.openxmlformats.org/officeDocument/2006/relationships/slideLayout" Target="../slideLayouts/slideLayout6.xml"/><Relationship Id="rId15" Type="http://schemas.openxmlformats.org/officeDocument/2006/relationships/tags" Target="../tags/tag54.xml"/><Relationship Id="rId14" Type="http://schemas.openxmlformats.org/officeDocument/2006/relationships/image" Target="../media/image11.jpeg"/><Relationship Id="rId13" Type="http://schemas.openxmlformats.org/officeDocument/2006/relationships/image" Target="../media/image10.jpeg"/><Relationship Id="rId12" Type="http://schemas.openxmlformats.org/officeDocument/2006/relationships/image" Target="../media/image9.jpeg"/><Relationship Id="rId11" Type="http://schemas.openxmlformats.org/officeDocument/2006/relationships/image" Target="../media/image8.jpeg"/><Relationship Id="rId10" Type="http://schemas.openxmlformats.org/officeDocument/2006/relationships/tags" Target="../tags/tag53.xml"/><Relationship Id="rId1" Type="http://schemas.openxmlformats.org/officeDocument/2006/relationships/tags" Target="../tags/tag4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image" Target="../media/image13.png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image" Target="../media/image12.png"/><Relationship Id="rId26" Type="http://schemas.openxmlformats.org/officeDocument/2006/relationships/slideLayout" Target="../slideLayouts/slideLayout6.xml"/><Relationship Id="rId25" Type="http://schemas.openxmlformats.org/officeDocument/2006/relationships/tags" Target="../tags/tag77.xml"/><Relationship Id="rId24" Type="http://schemas.openxmlformats.org/officeDocument/2006/relationships/tags" Target="../tags/tag76.xml"/><Relationship Id="rId23" Type="http://schemas.openxmlformats.org/officeDocument/2006/relationships/tags" Target="../tags/tag75.xml"/><Relationship Id="rId22" Type="http://schemas.openxmlformats.org/officeDocument/2006/relationships/tags" Target="../tags/tag74.xml"/><Relationship Id="rId21" Type="http://schemas.openxmlformats.org/officeDocument/2006/relationships/tags" Target="../tags/tag73.xml"/><Relationship Id="rId20" Type="http://schemas.openxmlformats.org/officeDocument/2006/relationships/tags" Target="../tags/tag72.xml"/><Relationship Id="rId2" Type="http://schemas.openxmlformats.org/officeDocument/2006/relationships/tags" Target="../tags/tag56.xml"/><Relationship Id="rId19" Type="http://schemas.openxmlformats.org/officeDocument/2006/relationships/tags" Target="../tags/tag71.xml"/><Relationship Id="rId18" Type="http://schemas.openxmlformats.org/officeDocument/2006/relationships/tags" Target="../tags/tag70.xml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tags" Target="../tags/tag67.xml"/><Relationship Id="rId14" Type="http://schemas.openxmlformats.org/officeDocument/2006/relationships/tags" Target="../tags/tag66.xml"/><Relationship Id="rId13" Type="http://schemas.openxmlformats.org/officeDocument/2006/relationships/tags" Target="../tags/tag65.xml"/><Relationship Id="rId12" Type="http://schemas.openxmlformats.org/officeDocument/2006/relationships/tags" Target="../tags/tag64.xml"/><Relationship Id="rId11" Type="http://schemas.openxmlformats.org/officeDocument/2006/relationships/tags" Target="../tags/tag63.xml"/><Relationship Id="rId10" Type="http://schemas.openxmlformats.org/officeDocument/2006/relationships/tags" Target="../tags/tag62.xml"/><Relationship Id="rId1" Type="http://schemas.openxmlformats.org/officeDocument/2006/relationships/tags" Target="../tags/tag5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jpeg"/><Relationship Id="rId7" Type="http://schemas.openxmlformats.org/officeDocument/2006/relationships/tags" Target="../tags/tag83.xml"/><Relationship Id="rId6" Type="http://schemas.openxmlformats.org/officeDocument/2006/relationships/image" Target="../media/image14.jpeg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2" Type="http://schemas.openxmlformats.org/officeDocument/2006/relationships/slideLayout" Target="../slideLayouts/slideLayout6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tags" Target="../tags/tag7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image" Target="../media/image17.png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1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image" Target="../media/image22.png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5" Type="http://schemas.openxmlformats.org/officeDocument/2006/relationships/notesSlide" Target="../notesSlides/notesSlide4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109.xml"/><Relationship Id="rId22" Type="http://schemas.openxmlformats.org/officeDocument/2006/relationships/tags" Target="../tags/tag108.xml"/><Relationship Id="rId21" Type="http://schemas.openxmlformats.org/officeDocument/2006/relationships/image" Target="../media/image26.png"/><Relationship Id="rId20" Type="http://schemas.openxmlformats.org/officeDocument/2006/relationships/tags" Target="../tags/tag107.xml"/><Relationship Id="rId2" Type="http://schemas.openxmlformats.org/officeDocument/2006/relationships/tags" Target="../tags/tag93.xml"/><Relationship Id="rId19" Type="http://schemas.openxmlformats.org/officeDocument/2006/relationships/tags" Target="../tags/tag106.xml"/><Relationship Id="rId18" Type="http://schemas.openxmlformats.org/officeDocument/2006/relationships/tags" Target="../tags/tag105.xml"/><Relationship Id="rId17" Type="http://schemas.openxmlformats.org/officeDocument/2006/relationships/image" Target="../media/image25.png"/><Relationship Id="rId16" Type="http://schemas.openxmlformats.org/officeDocument/2006/relationships/tags" Target="../tags/tag104.xml"/><Relationship Id="rId15" Type="http://schemas.openxmlformats.org/officeDocument/2006/relationships/tags" Target="../tags/tag103.xml"/><Relationship Id="rId14" Type="http://schemas.openxmlformats.org/officeDocument/2006/relationships/tags" Target="../tags/tag102.xml"/><Relationship Id="rId13" Type="http://schemas.openxmlformats.org/officeDocument/2006/relationships/image" Target="../media/image24.jpeg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tags" Target="../tags/tag9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783205" y="908720"/>
            <a:ext cx="7146290" cy="14820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11500">
                <a:gradFill>
                  <a:gsLst>
                    <a:gs pos="0">
                      <a:srgbClr val="FEF7E7"/>
                    </a:gs>
                    <a:gs pos="83000">
                      <a:srgbClr val="B28C46"/>
                    </a:gs>
                    <a:gs pos="100000">
                      <a:srgbClr val="FEF7E7"/>
                    </a:gs>
                  </a:gsLst>
                  <a:lin ang="5400000" scaled="0"/>
                </a:gradFill>
                <a:effectLst>
                  <a:outerShdw blurRad="50800" dist="38100" dir="7200000" algn="tr" rotWithShape="0">
                    <a:prstClr val="black">
                      <a:alpha val="40000"/>
                    </a:prst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逐鹿天下！</a:t>
            </a:r>
            <a:endParaRPr lang="zh-CN" altLang="en-US" sz="11500">
              <a:gradFill>
                <a:gsLst>
                  <a:gs pos="0">
                    <a:srgbClr val="FEF7E7"/>
                  </a:gs>
                  <a:gs pos="83000">
                    <a:srgbClr val="B28C46"/>
                  </a:gs>
                  <a:gs pos="100000">
                    <a:srgbClr val="FEF7E7"/>
                  </a:gs>
                </a:gsLst>
                <a:lin ang="5400000" scaled="0"/>
              </a:gradFill>
              <a:effectLst>
                <a:outerShdw blurRad="50800" dist="38100" dir="7200000" algn="tr" rotWithShape="0">
                  <a:prstClr val="black">
                    <a:alpha val="40000"/>
                  </a:prst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grpSp>
        <p:nvGrpSpPr>
          <p:cNvPr id="27" name="组合 26"/>
          <p:cNvGrpSpPr/>
          <p:nvPr>
            <p:custDataLst>
              <p:tags r:id="rId2"/>
            </p:custDataLst>
          </p:nvPr>
        </p:nvGrpSpPr>
        <p:grpSpPr>
          <a:xfrm>
            <a:off x="711200" y="2390561"/>
            <a:ext cx="3029585" cy="3350927"/>
            <a:chOff x="7098" y="1327"/>
            <a:chExt cx="2804" cy="4226"/>
          </a:xfrm>
        </p:grpSpPr>
        <p:pic>
          <p:nvPicPr>
            <p:cNvPr id="28" name="图片 27" descr="timg (5)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303" y="1327"/>
              <a:ext cx="2394" cy="3564"/>
            </a:xfrm>
            <a:prstGeom prst="ellipse">
              <a:avLst/>
            </a:prstGeom>
          </p:spPr>
        </p:pic>
        <p:sp>
          <p:nvSpPr>
            <p:cNvPr id="29" name="文本框 28"/>
            <p:cNvSpPr txBox="1"/>
            <p:nvPr>
              <p:custDataLst>
                <p:tags r:id="rId5"/>
              </p:custDataLst>
            </p:nvPr>
          </p:nvSpPr>
          <p:spPr>
            <a:xfrm>
              <a:off x="7098" y="4817"/>
              <a:ext cx="2804" cy="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zh-CN" altLang="en-US" sz="32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刘邦</a:t>
              </a:r>
              <a:endPara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6"/>
            </p:custDataLst>
          </p:nvPr>
        </p:nvGrpSpPr>
        <p:grpSpPr>
          <a:xfrm>
            <a:off x="8272780" y="2390595"/>
            <a:ext cx="3041015" cy="3330964"/>
            <a:chOff x="10184" y="5138"/>
            <a:chExt cx="2574" cy="3916"/>
          </a:xfrm>
        </p:grpSpPr>
        <p:pic>
          <p:nvPicPr>
            <p:cNvPr id="31" name="文本框 30" descr="timg (6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flipH="1">
              <a:off x="10419" y="5138"/>
              <a:ext cx="2128" cy="3209"/>
            </a:xfrm>
            <a:prstGeom prst="ellipse">
              <a:avLst/>
            </a:prstGeom>
            <a:noFill/>
          </p:spPr>
        </p:pic>
        <p:sp>
          <p:nvSpPr>
            <p:cNvPr id="32" name="文本框 31"/>
            <p:cNvSpPr txBox="1"/>
            <p:nvPr>
              <p:custDataLst>
                <p:tags r:id="rId9"/>
              </p:custDataLst>
            </p:nvPr>
          </p:nvSpPr>
          <p:spPr>
            <a:xfrm>
              <a:off x="10184" y="8368"/>
              <a:ext cx="2574" cy="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32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项羽</a:t>
              </a:r>
              <a:endPara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l="7347" t="4664" r="6827" b="3657"/>
          <a:stretch>
            <a:fillRect/>
          </a:stretch>
        </p:blipFill>
        <p:spPr>
          <a:xfrm rot="5400000">
            <a:off x="4335145" y="2349535"/>
            <a:ext cx="3121025" cy="3983990"/>
          </a:xfrm>
          <a:prstGeom prst="rect">
            <a:avLst/>
          </a:prstGeom>
        </p:spPr>
      </p:pic>
      <p:sp>
        <p:nvSpPr>
          <p:cNvPr id="4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558925" y="5736550"/>
            <a:ext cx="1365250" cy="572770"/>
          </a:xfrm>
          <a:prstGeom prst="round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 b="1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汉王</a:t>
            </a:r>
            <a:endParaRPr kumimoji="0" lang="zh-CN" altLang="en-US" sz="360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417561" y="5736550"/>
            <a:ext cx="2719000" cy="572770"/>
          </a:xfrm>
          <a:prstGeom prst="round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ctr">
              <a:defRPr sz="2800" b="1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西楚霸王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" name="表格 7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14807" y="1170682"/>
          <a:ext cx="11344275" cy="2546350"/>
        </p:xfrm>
        <a:graphic>
          <a:graphicData uri="http://schemas.openxmlformats.org/drawingml/2006/table">
            <a:tbl>
              <a:tblPr firstRow="1" bandRow="1"/>
              <a:tblGrid>
                <a:gridCol w="661035"/>
                <a:gridCol w="10683240"/>
              </a:tblGrid>
              <a:tr h="254635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36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ighlight>
                            <a:srgbClr val="FFFF00"/>
                          </a:highlight>
                          <a:latin typeface="楷体" panose="02010609060101010101" charset="-122"/>
                          <a:ea typeface="楷体" panose="02010609060101010101" charset="-122"/>
                        </a:rPr>
                        <a:t>措施</a:t>
                      </a:r>
                      <a:endParaRPr lang="zh-CN" altLang="en-US" sz="36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highlight>
                          <a:srgbClr val="FFFF00"/>
                        </a:highligh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9525">
                      <a:solidFill>
                        <a:srgbClr val="76889C"/>
                      </a:solidFill>
                      <a:prstDash val="sysDash"/>
                    </a:lnL>
                    <a:lnR w="9525">
                      <a:solidFill>
                        <a:srgbClr val="76889C"/>
                      </a:solidFill>
                      <a:prstDash val="sysDash"/>
                    </a:lnR>
                    <a:lnT w="9525">
                      <a:solidFill>
                        <a:srgbClr val="76889C"/>
                      </a:solidFill>
                      <a:prstDash val="sysDash"/>
                    </a:lnT>
                    <a:lnB w="9525">
                      <a:solidFill>
                        <a:srgbClr val="76889C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800" b="1">
                        <a:solidFill>
                          <a:srgbClr val="40404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800" b="1">
                        <a:solidFill>
                          <a:srgbClr val="40404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800" b="1">
                        <a:solidFill>
                          <a:srgbClr val="40404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800" b="1">
                        <a:solidFill>
                          <a:srgbClr val="40404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9525">
                      <a:solidFill>
                        <a:srgbClr val="76889C"/>
                      </a:solidFill>
                      <a:prstDash val="sysDash"/>
                    </a:lnL>
                    <a:lnR w="9525">
                      <a:solidFill>
                        <a:srgbClr val="76889C"/>
                      </a:solidFill>
                      <a:prstDash val="sysDash"/>
                    </a:lnR>
                    <a:lnT w="9525">
                      <a:solidFill>
                        <a:srgbClr val="76889C"/>
                      </a:solidFill>
                      <a:prstDash val="sysDash"/>
                    </a:lnT>
                    <a:lnB w="9525">
                      <a:solidFill>
                        <a:srgbClr val="76889C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 useBgFill="1">
        <p:nvSpPr>
          <p:cNvPr id="5" name="右大括号 4"/>
          <p:cNvSpPr/>
          <p:nvPr/>
        </p:nvSpPr>
        <p:spPr>
          <a:xfrm>
            <a:off x="8743467" y="1321812"/>
            <a:ext cx="76200" cy="543560"/>
          </a:xfrm>
          <a:prstGeom prst="rightBrace">
            <a:avLst/>
          </a:prstGeom>
          <a:ln w="50800"/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113037" y="1331972"/>
            <a:ext cx="2964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增加农业劳动力</a:t>
            </a:r>
            <a:endParaRPr lang="zh-CN" altLang="en-US" sz="2800" b="1">
              <a:solidFill>
                <a:srgbClr val="C0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35897" y="1800602"/>
            <a:ext cx="2469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defRPr/>
            </a:pPr>
            <a:r>
              <a:rPr lang="zh-CN" altLang="en-US" sz="2400" b="1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/>
                <a:sym typeface="Wingdings" panose="05000000000000000000" charset="0"/>
              </a:rPr>
              <a:t>田赋：十五税一</a:t>
            </a:r>
            <a:endParaRPr lang="zh-CN" altLang="en-US" sz="2400" b="1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/>
              <a:highlight>
                <a:srgbClr val="FFFF00"/>
              </a:highlight>
              <a:uLnTx/>
              <a:uFillTx/>
              <a:latin typeface="楷体" panose="02010609060101010101" charset="-122"/>
              <a:ea typeface="楷体" panose="02010609060101010101" charset="-122"/>
              <a:cs typeface="Arial" panose="020B0604020202020204"/>
              <a:sym typeface="Wingdings" panose="05000000000000000000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1129182" y="1170682"/>
            <a:ext cx="6174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①</a:t>
            </a:r>
            <a:r>
              <a:rPr 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下令</a:t>
            </a:r>
            <a:r>
              <a:rPr lang="zh-CN" altLang="en-US" sz="28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让部分士兵还乡务农。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1112672" y="1617087"/>
            <a:ext cx="8427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②</a:t>
            </a:r>
            <a:r>
              <a:rPr lang="en-US" altLang="zh-CN" sz="28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将因战乱、饥荒而成为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奴婢的人释放为平民。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1112672" y="2087622"/>
            <a:ext cx="8132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③鼓励民众致力农业生产，实施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轻徭薄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赋</a:t>
            </a:r>
            <a:r>
              <a:rPr lang="zh-CN" altLang="en-US" sz="28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2800" b="1" dirty="0" smtClean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政策。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1131087" y="2601337"/>
            <a:ext cx="5372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④与匈奴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和亲。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1131087" y="3051552"/>
            <a:ext cx="62763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⑤消灭异姓王，分封同姓王。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9135897" y="2253357"/>
            <a:ext cx="29648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恢复发展经济</a:t>
            </a:r>
            <a:endParaRPr lang="zh-CN" altLang="en-US" sz="2800" b="1">
              <a:solidFill>
                <a:srgbClr val="C0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96870" y="58686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3023870" y="599567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9"/>
            </p:custDataLst>
          </p:nvPr>
        </p:nvSpPr>
        <p:spPr>
          <a:xfrm>
            <a:off x="1131705" y="3903114"/>
            <a:ext cx="9792970" cy="233385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作用：</a:t>
            </a:r>
            <a:endParaRPr lang="zh-CN" altLang="en-US" sz="3200" b="1">
              <a:solidFill>
                <a:schemeClr val="tx1"/>
              </a:solidFill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cs typeface="汉仪楷体简" panose="02010600000101010101" charset="-128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使西汉的经济从战乱中逐步恢复，国家局势稳定下来</a:t>
            </a: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，</a:t>
            </a:r>
            <a:r>
              <a:rPr lang="zh-CN" altLang="en-US" sz="3200" b="1" smtClean="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巩固</a:t>
            </a:r>
            <a:r>
              <a:rPr lang="zh-CN" altLang="en-US" sz="3200" b="1">
                <a:solidFill>
                  <a:schemeClr val="tx1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了汉朝的</a:t>
            </a:r>
            <a:r>
              <a:rPr lang="zh-CN" altLang="en-US" sz="3200" b="1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  <a:sym typeface="+mn-ea"/>
              </a:rPr>
              <a:t>统治。</a:t>
            </a:r>
            <a:endParaRPr lang="zh-CN" altLang="en-US" sz="3200" b="1">
              <a:solidFill>
                <a:srgbClr val="C00000"/>
              </a:solidFill>
              <a:highlight>
                <a:srgbClr val="FFFF00"/>
              </a:highlight>
              <a:latin typeface="黑体" panose="02010609060101010101" pitchFamily="49" charset="-122"/>
              <a:ea typeface="黑体" panose="02010609060101010101" pitchFamily="49" charset="-122"/>
              <a:cs typeface="汉仪楷体简" panose="02010600000101010101" charset="-128"/>
              <a:sym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3519322" y="2601337"/>
            <a:ext cx="5616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缓和双方的关系，营造和平的环境。</a:t>
            </a:r>
            <a:endParaRPr lang="zh-CN" altLang="en-US" sz="2800" b="1">
              <a:solidFill>
                <a:srgbClr val="C0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>
            <p:custDataLst>
              <p:tags r:id="rId11"/>
            </p:custDataLst>
          </p:nvPr>
        </p:nvSpPr>
        <p:spPr>
          <a:xfrm>
            <a:off x="3934163" y="188640"/>
            <a:ext cx="4392523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汉高祖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的休养生息政策</a:t>
            </a:r>
            <a:endParaRPr lang="zh-CN" alt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/>
      <p:bldP spid="6" grpId="1"/>
      <p:bldP spid="9" grpId="0"/>
      <p:bldP spid="9" grpId="1"/>
      <p:bldP spid="10" grpId="0"/>
      <p:bldP spid="11" grpId="0"/>
      <p:bldP spid="14" grpId="0"/>
      <p:bldP spid="15" grpId="0"/>
      <p:bldP spid="16" grpId="0"/>
      <p:bldP spid="17" grpId="0"/>
      <p:bldP spid="17" grpId="1"/>
      <p:bldP spid="28" grpId="0" bldLvl="0" animBg="1"/>
      <p:bldP spid="20" grpId="0"/>
      <p:bldP spid="2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692385" y="2600174"/>
            <a:ext cx="30988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zh-CN" sz="2665" b="1"/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4655821" y="260985"/>
            <a:ext cx="2592308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景之治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1424" y="1124744"/>
            <a:ext cx="10513168" cy="51845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692385" y="2600174"/>
            <a:ext cx="30988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zh-CN" sz="2665" b="1"/>
          </a:p>
        </p:txBody>
      </p:sp>
      <p:sp>
        <p:nvSpPr>
          <p:cNvPr id="32" name="Text Box 7"/>
          <p:cNvSpPr/>
          <p:nvPr>
            <p:custDataLst>
              <p:tags r:id="rId2"/>
            </p:custDataLst>
          </p:nvPr>
        </p:nvSpPr>
        <p:spPr>
          <a:xfrm>
            <a:off x="407368" y="1885821"/>
            <a:ext cx="11386185" cy="1687195"/>
          </a:xfrm>
          <a:prstGeom prst="roundRect">
            <a:avLst/>
          </a:prstGeom>
          <a:noFill/>
          <a:ln w="6350" cmpd="sng">
            <a:solidFill>
              <a:srgbClr val="7F2C18"/>
            </a:solidFill>
            <a:prstDash val="dash"/>
            <a:miter lim="800000"/>
          </a:ln>
        </p:spPr>
        <p:txBody>
          <a:bodyPr wrap="square" lIns="90170" tIns="46990" rIns="90170" bIns="4699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</a:lstStyle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夫农，天下之本也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……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朕亲率耕，以给宗庙粢</a:t>
            </a:r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盛</a:t>
            </a:r>
            <a:r>
              <a:rPr lang="en-US" altLang="zh-CN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[</a:t>
            </a:r>
            <a:r>
              <a:rPr lang="en-US" altLang="zh-CN" sz="2800" b="1" err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zī chéng]</a:t>
            </a:r>
            <a:r>
              <a:rPr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（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古代盛在祭器内以供祭祀的谷物）</a:t>
            </a:r>
            <a:r>
              <a:rPr lang="en-US" altLang="zh-CN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……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  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——《汉书·文帝纪》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汉仪楷体简" panose="02010600000101010101" charset="-128"/>
            </a:endParaRPr>
          </a:p>
          <a:p>
            <a:pPr marR="0" lvl="0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农，天下之本也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。黄金、珠玉，饥不可食，寒不可衣……其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令郡国务劝农桑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，益种树，可得衣食物。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      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——《汉书</a:t>
            </a: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·</a:t>
            </a:r>
            <a:r>
              <a:rPr lang="zh-CN" altLang="en-US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景帝纪》</a:t>
            </a:r>
            <a:endParaRPr lang="zh-CN" altLang="en-US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汉仪楷体简" panose="02010600000101010101" charset="-128"/>
            </a:endParaRPr>
          </a:p>
        </p:txBody>
      </p:sp>
      <p:sp>
        <p:nvSpPr>
          <p:cNvPr id="33" name="Text Box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9900" y="980440"/>
            <a:ext cx="11221085" cy="5651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 lIns="106985" tIns="53492" rIns="106985" bIns="53492">
            <a:no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charset="-122"/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charset="-122"/>
              </a:rPr>
              <a:t>1</a:t>
            </a:r>
            <a:r>
              <a:rPr lang="zh-CN" altLang="en-US" sz="2800" b="1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charset="-122"/>
              </a:rPr>
              <a:t>）提倡</a:t>
            </a:r>
            <a:r>
              <a:rPr lang="zh-CN" altLang="en-US" sz="2800" b="1" dirty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charset="-122"/>
              </a:rPr>
              <a:t>以农为本</a:t>
            </a:r>
            <a:r>
              <a:rPr lang="zh-CN" altLang="en-US" sz="2800" b="1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charset="-122"/>
              </a:rPr>
              <a:t>，要求各级官吏关心农桑，</a:t>
            </a:r>
            <a:r>
              <a:rPr lang="zh-CN" altLang="en-US" sz="2800" b="1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charset="-122"/>
              </a:rPr>
              <a:t>与民休息</a:t>
            </a:r>
            <a:r>
              <a:rPr lang="zh-CN" altLang="en-US" sz="2800" b="1" dirty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华文中宋" panose="02010600040101010101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4"/>
            </p:custDataLst>
          </p:nvPr>
        </p:nvSpPr>
        <p:spPr>
          <a:xfrm>
            <a:off x="428625" y="5240534"/>
            <a:ext cx="11386185" cy="1151258"/>
          </a:xfrm>
          <a:prstGeom prst="roundRect">
            <a:avLst/>
          </a:prstGeom>
          <a:noFill/>
          <a:ln w="12700" cmpd="sng">
            <a:solidFill>
              <a:srgbClr val="7F2C18"/>
            </a:solidFill>
            <a:prstDash val="solid"/>
          </a:ln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农业是主要生产部门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，为当时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社会之根本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，农业收入是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国家主要财源。</a:t>
            </a:r>
            <a:endParaRPr lang="zh-CN" altLang="en-US" sz="28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等线" panose="0201060003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②有利于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保障人民基本生存，维持社会安定</a:t>
            </a:r>
            <a:r>
              <a:rPr lang="zh-CN" altLang="en-US" sz="28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。</a:t>
            </a:r>
            <a:endParaRPr lang="zh-CN" altLang="en-US" sz="28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等线" panose="0201060003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28625" y="3645535"/>
            <a:ext cx="11315700" cy="152527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8547100" y="1465528"/>
            <a:ext cx="3131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altLang="en-US" sz="2400" b="1" noProof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楷体" panose="02010609060101010101" charset="-122"/>
                <a:ea typeface="楷体" panose="02010609060101010101" charset="-122"/>
                <a:cs typeface="Arial" panose="020B0604020202020204"/>
                <a:sym typeface="+mn-ea"/>
              </a:rPr>
              <a:t>田赋降至三十税一</a:t>
            </a:r>
            <a:endParaRPr lang="zh-CN" altLang="en-US" sz="2400" b="1" noProof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effectLst/>
              <a:highlight>
                <a:srgbClr val="FFFF00"/>
              </a:highlight>
              <a:uLnTx/>
              <a:uFillTx/>
              <a:latin typeface="楷体" panose="02010609060101010101" charset="-122"/>
              <a:ea typeface="楷体" panose="02010609060101010101" charset="-122"/>
              <a:cs typeface="Arial" panose="020B0604020202020204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4655821" y="260985"/>
            <a:ext cx="2592308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景之治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42" grpId="1" bldLvl="0" animBg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692385" y="2600174"/>
            <a:ext cx="30988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zh-CN" sz="2665" b="1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488" y="1880438"/>
            <a:ext cx="2545715" cy="2981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3610" y="1052830"/>
            <a:ext cx="5784215" cy="25546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50802" y="5069596"/>
            <a:ext cx="3769995" cy="119888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汉文帝以身作则，在位20多年，生活简朴，宫室、园林以至车骑都没有增加。</a:t>
            </a:r>
            <a:endParaRPr lang="zh-CN" altLang="en-US" sz="24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5"/>
            </p:custDataLst>
          </p:nvPr>
        </p:nvSpPr>
        <p:spPr>
          <a:xfrm>
            <a:off x="407368" y="1125220"/>
            <a:ext cx="5777989" cy="5248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 lIns="93025" tIns="46512" rIns="93025" bIns="46512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2800" b="1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en-US" sz="2800" b="1" dirty="0" smtClean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）提倡</a:t>
            </a:r>
            <a:r>
              <a:rPr lang="zh-CN" altLang="en-US" sz="2800" b="1" dirty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勤俭治国</a:t>
            </a:r>
            <a:r>
              <a:rPr lang="zh-CN" altLang="en-US" sz="2800" b="1" dirty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，反对奢侈浮华。</a:t>
            </a:r>
            <a:endParaRPr lang="zh-CN" altLang="en-US" sz="2800" b="1" dirty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60" name="Picture 7" descr="4abaf81144aafdc462f35"/>
          <p:cNvPicPr>
            <a:picLocks noChangeAspect="1" noChangeArrowheads="1"/>
          </p:cNvPicPr>
          <p:nvPr/>
        </p:nvPicPr>
        <p:blipFill>
          <a:blip r:embed="rId6" cstate="print"/>
          <a:srcRect t="7697"/>
          <a:stretch>
            <a:fillRect/>
          </a:stretch>
        </p:blipFill>
        <p:spPr bwMode="auto">
          <a:xfrm>
            <a:off x="5605145" y="3534410"/>
            <a:ext cx="6002655" cy="28829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9" name="Text Box 8"/>
          <p:cNvSpPr/>
          <p:nvPr>
            <p:custDataLst>
              <p:tags r:id="rId7"/>
            </p:custDataLst>
          </p:nvPr>
        </p:nvSpPr>
        <p:spPr>
          <a:xfrm>
            <a:off x="9432290" y="5934710"/>
            <a:ext cx="2013585" cy="35496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汉文帝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陵墓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4655821" y="260985"/>
            <a:ext cx="2592308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景之治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25" grpId="0" bldLvl="0" animBg="1"/>
      <p:bldP spid="19" grpId="0"/>
      <p:bldP spid="1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692385" y="2600174"/>
            <a:ext cx="30988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zh-CN" sz="2665" b="1"/>
          </a:p>
        </p:txBody>
      </p:sp>
      <p:sp>
        <p:nvSpPr>
          <p:cNvPr id="8" name="文本框 7"/>
          <p:cNvSpPr txBox="1"/>
          <p:nvPr/>
        </p:nvSpPr>
        <p:spPr>
          <a:xfrm>
            <a:off x="767079" y="2132856"/>
            <a:ext cx="10678795" cy="3970318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①手工业：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纺织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漆器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等手工业有较大发展。纺织技术水平高超，丝织品有锦、绣、绢、纱等，种类繁多。漆器造型美观，在日常生活中广泛使用。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②商业：一些商人依靠经营煮盐、冶铁等，获利颇丰，成为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富商大贾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。经过几十年的营建，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长安城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已初具规模，布局规整，热闹繁华。汉景帝时，西汉与匈奴开通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边境贸易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，各族往来更加频繁。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5" name="矩形 24"/>
          <p:cNvSpPr/>
          <p:nvPr>
            <p:custDataLst>
              <p:tags r:id="rId2"/>
            </p:custDataLst>
          </p:nvPr>
        </p:nvSpPr>
        <p:spPr>
          <a:xfrm>
            <a:off x="767080" y="1340768"/>
            <a:ext cx="3113693" cy="586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 lIns="93025" tIns="46512" rIns="93025" bIns="46512" anchor="t" anchorCtr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 b="1" dirty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经济发展的表现</a:t>
            </a:r>
            <a:endParaRPr lang="zh-CN" altLang="en-US" sz="3200" b="1" dirty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9" name="Text Box 8"/>
          <p:cNvSpPr/>
          <p:nvPr>
            <p:custDataLst>
              <p:tags r:id="rId3"/>
            </p:custDataLst>
          </p:nvPr>
        </p:nvSpPr>
        <p:spPr>
          <a:xfrm>
            <a:off x="9432290" y="5934710"/>
            <a:ext cx="2013585" cy="35496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汉文帝</a:t>
            </a:r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陵墓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4655821" y="260985"/>
            <a:ext cx="2592308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景之治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25" grpId="0" bldLvl="0" animBg="1"/>
      <p:bldP spid="19" grpId="0"/>
      <p:bldP spid="1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692385" y="2600174"/>
            <a:ext cx="30988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zh-CN" sz="2665" b="1"/>
          </a:p>
        </p:txBody>
      </p:sp>
      <p:sp>
        <p:nvSpPr>
          <p:cNvPr id="43" name="圆角矩形 42"/>
          <p:cNvSpPr/>
          <p:nvPr>
            <p:custDataLst>
              <p:tags r:id="rId2"/>
            </p:custDataLst>
          </p:nvPr>
        </p:nvSpPr>
        <p:spPr>
          <a:xfrm>
            <a:off x="492760" y="4337913"/>
            <a:ext cx="11293475" cy="963295"/>
          </a:xfrm>
          <a:prstGeom prst="roundRect">
            <a:avLst>
              <a:gd name="adj" fmla="val 15117"/>
            </a:avLst>
          </a:prstGeom>
          <a:solidFill>
            <a:schemeClr val="accent3">
              <a:lumMod val="40000"/>
              <a:lumOff val="60000"/>
            </a:schemeClr>
          </a:solidFill>
          <a:ln w="12700">
            <a:noFill/>
            <a:prstDash val="dash"/>
          </a:ln>
        </p:spPr>
        <p:txBody>
          <a:bodyPr wrap="square" rtlCol="0" anchor="ctr"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   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政治清明，经济发展，人口增长，人民生活安定。这一时期历史上称为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文景之治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楷体简" panose="02010600000101010101" charset="-128"/>
              </a:rPr>
              <a:t>”。</a:t>
            </a:r>
            <a:endParaRPr lang="zh-CN" altLang="en-US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汉仪楷体简" panose="02010600000101010101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4767" t="8392" r="3944" b="1393"/>
          <a:stretch>
            <a:fillRect/>
          </a:stretch>
        </p:blipFill>
        <p:spPr>
          <a:xfrm>
            <a:off x="9496425" y="951230"/>
            <a:ext cx="1929130" cy="1617345"/>
          </a:xfrm>
          <a:prstGeom prst="ellipse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525260" y="951230"/>
            <a:ext cx="1956435" cy="1617345"/>
          </a:xfrm>
          <a:prstGeom prst="ellipse">
            <a:avLst/>
          </a:prstGeom>
        </p:spPr>
      </p:pic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6608445" y="2568575"/>
            <a:ext cx="4751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rPr>
              <a:t>  </a:t>
            </a:r>
            <a:r>
              <a:rPr lang="zh-CN" altLang="en-US" sz="2400" b="1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rPr>
              <a:t>汉文帝</a:t>
            </a:r>
            <a:r>
              <a:rPr lang="en-US" altLang="zh-CN" sz="2400" b="1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rPr>
              <a:t>             </a:t>
            </a:r>
            <a:r>
              <a:rPr lang="zh-CN" altLang="en-US" sz="2400" b="1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rPr>
              <a:t>汉景帝</a:t>
            </a:r>
            <a:endParaRPr lang="zh-CN" altLang="en-US" sz="2400" b="1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16388" name="Text Box 7"/>
          <p:cNvSpPr txBox="1"/>
          <p:nvPr/>
        </p:nvSpPr>
        <p:spPr>
          <a:xfrm>
            <a:off x="6402070" y="2927603"/>
            <a:ext cx="5463540" cy="573405"/>
          </a:xfrm>
          <a:prstGeom prst="rect">
            <a:avLst/>
          </a:prstGeom>
          <a:noFill/>
          <a:ln w="381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>
            <a:spAutoFit/>
          </a:bodyPr>
          <a:lstStyle/>
          <a:p>
            <a:pPr algn="l" defTabSz="2438400">
              <a:lnSpc>
                <a:spcPct val="130000"/>
              </a:lnSpc>
              <a:buClrTx/>
              <a:buSzTx/>
              <a:buFontTx/>
            </a:pPr>
            <a:r>
              <a:rPr lang="zh-CN" altLang="en-US" sz="2400" b="1" dirty="0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“汉兴</a:t>
            </a:r>
            <a:r>
              <a:rPr lang="zh-CN" altLang="en-US" sz="2400" b="1" dirty="0">
                <a:solidFill>
                  <a:srgbClr val="FF0000"/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七十余年</a:t>
            </a:r>
            <a:r>
              <a:rPr lang="zh-CN" altLang="en-US" sz="2400" b="1" dirty="0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之间，</a:t>
            </a:r>
            <a:r>
              <a:rPr lang="zh-CN" altLang="en-US" sz="2400" b="1" dirty="0">
                <a:solidFill>
                  <a:srgbClr val="FF0000"/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国家无事</a:t>
            </a:r>
            <a:r>
              <a:rPr lang="zh-CN" altLang="en-US" sz="2400" b="1" dirty="0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。</a:t>
            </a:r>
            <a:r>
              <a:rPr lang="en-US" altLang="zh-CN" sz="2400" b="1" dirty="0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”</a:t>
            </a:r>
            <a:r>
              <a:rPr lang="zh-CN" altLang="en-US" sz="2400" b="1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  </a:t>
            </a:r>
            <a:endParaRPr lang="zh-CN" altLang="en-US" sz="2400" b="1" dirty="0">
              <a:latin typeface="方正小标宋简体" panose="02000000000000000000" charset="-122"/>
              <a:ea typeface="方正小标宋简体" panose="02000000000000000000" charset="-122"/>
              <a:cs typeface="方正小标宋简体" panose="02000000000000000000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28511" y="3356992"/>
            <a:ext cx="3840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“海内</a:t>
            </a:r>
            <a:r>
              <a:rPr lang="zh-CN" altLang="en-US" sz="2400" b="1">
                <a:solidFill>
                  <a:srgbClr val="FF0000"/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安宁</a:t>
            </a:r>
            <a:r>
              <a:rPr lang="zh-CN" altLang="en-US" sz="2400" b="1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家给人足</a:t>
            </a:r>
            <a:r>
              <a:rPr lang="zh-CN" altLang="en-US" sz="2400" b="1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。”</a:t>
            </a:r>
            <a:endParaRPr lang="zh-CN" altLang="en-US" sz="2400" b="1" dirty="0">
              <a:latin typeface="方正小标宋简体" panose="02000000000000000000" charset="-122"/>
              <a:ea typeface="方正小标宋简体" panose="02000000000000000000" charset="-122"/>
              <a:cs typeface="方正小标宋简体" panose="020000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02070" y="3722231"/>
            <a:ext cx="5364480" cy="57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2438400">
              <a:lnSpc>
                <a:spcPct val="130000"/>
              </a:lnSpc>
              <a:buClrTx/>
              <a:buSzTx/>
              <a:buFontTx/>
            </a:pPr>
            <a:r>
              <a:rPr lang="en-US" altLang="zh-CN" sz="2400" b="1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“</a:t>
            </a:r>
            <a:r>
              <a:rPr lang="zh-CN" altLang="en-US" sz="2400" b="1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  <a:sym typeface="+mn-ea"/>
              </a:rPr>
              <a:t>太仓之粟陈陈相因，充溢露积于外”</a:t>
            </a:r>
            <a:endParaRPr lang="zh-CN" altLang="en-US" sz="2400" b="1" dirty="0">
              <a:latin typeface="方正小标宋简体" panose="02000000000000000000" charset="-122"/>
              <a:ea typeface="方正小标宋简体" panose="02000000000000000000" charset="-122"/>
              <a:cs typeface="方正小标宋简体" panose="020000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0065" y="5428193"/>
            <a:ext cx="11265535" cy="9531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    “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文景之治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是我国封建社会的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第一个治世，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为后来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汉武帝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时期的强盛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奠定了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坚实的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基础。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4655821" y="260985"/>
            <a:ext cx="2592308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景之治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media1.wmv">
            <a:hlinkClick r:id="" action="ppaction://media"/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92760" y="1084262"/>
            <a:ext cx="5660072" cy="29928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3" grpId="0" bldLvl="0" animBg="1"/>
      <p:bldP spid="43" grpId="1" animBg="1"/>
      <p:bldP spid="16388" grpId="0"/>
      <p:bldP spid="16388" grpId="1"/>
      <p:bldP spid="15" grpId="0"/>
      <p:bldP spid="15" grpId="1"/>
      <p:bldP spid="16" grpId="0"/>
      <p:bldP spid="16" grpId="1"/>
      <p:bldP spid="17" grpId="0" bldLvl="0" animBg="1"/>
      <p:bldP spid="1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013460"/>
            <a:ext cx="10737215" cy="528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304155" y="2277110"/>
            <a:ext cx="6221095" cy="158877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 anchor="t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方正准雅宋简" panose="02000000000000000000" charset="-122"/>
                <a:sym typeface="+mn-ea"/>
              </a:rPr>
              <a:t>西汉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方正准雅宋简" panose="020000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方正准雅宋简" panose="02000000000000000000" charset="-122"/>
                <a:sym typeface="+mn-ea"/>
              </a:rPr>
              <a:t>①注重农业生产，提倡以农为本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方正准雅宋简" panose="020000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方正准雅宋简" panose="02000000000000000000" charset="-122"/>
                <a:sym typeface="+mn-ea"/>
              </a:rPr>
              <a:t>②重视“以德化民”，废除一些严刑峻法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方正准雅宋简" panose="020000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方正准雅宋简" panose="02000000000000000000" charset="-122"/>
                <a:sym typeface="+mn-ea"/>
              </a:rPr>
              <a:t>③提倡勤俭治国，反对奢侈浮华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方正准雅宋简" panose="020000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64740" y="1040819"/>
            <a:ext cx="91605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与秦朝的统治政策相比，汉初实行的休养生息政策对社会的安定和发展有何好处？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34185" y="2279015"/>
            <a:ext cx="3328670" cy="203263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 anchor="t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方正准雅宋简" panose="02000000000000000000" charset="-122"/>
                <a:sym typeface="+mn-ea"/>
              </a:rPr>
              <a:t>秦朝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方正准雅宋简" panose="020000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方正准雅宋简" panose="02000000000000000000" charset="-122"/>
                <a:sym typeface="+mn-ea"/>
              </a:rPr>
              <a:t>①徭役、兵役繁重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方正准雅宋简" panose="020000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方正准雅宋简" panose="02000000000000000000" charset="-122"/>
                <a:sym typeface="+mn-ea"/>
              </a:rPr>
              <a:t>②赋税沉重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方正准雅宋简" panose="02000000000000000000" charset="-122"/>
            </a:endParaRPr>
          </a:p>
          <a:p>
            <a:pPr lvl="0" algn="l"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方正准雅宋简" panose="02000000000000000000" charset="-122"/>
                <a:sym typeface="+mn-ea"/>
              </a:rPr>
              <a:t>③刑法严苛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方正准雅宋简" panose="02000000000000000000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方正准雅宋简" panose="02000000000000000000" charset="-122"/>
                <a:sym typeface="+mn-ea"/>
              </a:rPr>
              <a:t>④秦二世统治更加残暴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方正准雅宋简" panose="02000000000000000000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426398" y="1070346"/>
            <a:ext cx="1634490" cy="5086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问题思考</a:t>
            </a:r>
            <a:endParaRPr 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404242" y="4509120"/>
            <a:ext cx="11452398" cy="20313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华文新魏" panose="02010800040101010101" charset="-122"/>
                <a:ea typeface="华文新魏" panose="02010800040101010101" charset="-122"/>
              </a:rPr>
              <a:t>    休养生息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政策的实行，为农民的生产生活创造了一个</a:t>
            </a:r>
            <a:r>
              <a:rPr lang="zh-CN" altLang="en-US" sz="2800" b="1" dirty="0" smtClean="0">
                <a:latin typeface="华文新魏" panose="02010800040101010101" charset="-122"/>
                <a:ea typeface="华文新魏" panose="02010800040101010101" charset="-122"/>
              </a:rPr>
              <a:t>比较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安定的环境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,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使得社会经济得以恢复和发展,社会局势稳定下来,促使“文景之治”局面出现,巩固了西汉的统治,也为汉武帝时期鼎盛局面的出现创造了条件。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animBg="1"/>
      <p:bldP spid="4" grpId="1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2397760" y="2564553"/>
            <a:ext cx="7574280" cy="2400300"/>
          </a:xfrm>
          <a:prstGeom prst="rect">
            <a:avLst/>
          </a:prstGeom>
          <a:noFill/>
          <a:ln w="9525">
            <a:noFill/>
          </a:ln>
        </p:spPr>
        <p:txBody>
          <a:bodyPr lIns="121912" tIns="60956" rIns="121912" bIns="60956">
            <a:noAutofit/>
          </a:bodyPr>
          <a:lstStyle/>
          <a:p>
            <a:pPr indent="-609600" defTabSz="914400">
              <a:lnSpc>
                <a:spcPct val="150000"/>
              </a:lnSpc>
            </a:pPr>
            <a:r>
              <a:rPr lang="en-US" altLang="zh-CN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基础型作业：完成课后活动题，并标明考查的知识点。</a:t>
            </a:r>
            <a:endParaRPr lang="zh-CN" altLang="en-US" sz="32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-609600" defTabSz="914400">
              <a:lnSpc>
                <a:spcPct val="150000"/>
              </a:lnSpc>
            </a:pPr>
            <a:r>
              <a:rPr lang="en-US" altLang="zh-CN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发展型作业：完成课后练习。</a:t>
            </a:r>
            <a:endParaRPr lang="zh-CN" altLang="en-US" sz="32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微信图片_202310291305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635" cy="6949440"/>
          </a:xfrm>
          <a:prstGeom prst="rect">
            <a:avLst/>
          </a:prstGeom>
        </p:spPr>
      </p:pic>
      <p:sp>
        <p:nvSpPr>
          <p:cNvPr id="60" name="文本框 59"/>
          <p:cNvSpPr txBox="1"/>
          <p:nvPr>
            <p:custDataLst>
              <p:tags r:id="rId2"/>
            </p:custDataLst>
          </p:nvPr>
        </p:nvSpPr>
        <p:spPr>
          <a:xfrm>
            <a:off x="96520" y="66040"/>
            <a:ext cx="819785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第三单元   秦汉时期：统一多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民族封建国家</a:t>
            </a: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的建立和巩固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标题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-635" y="2285365"/>
            <a:ext cx="12192635" cy="1012190"/>
          </a:xfrm>
          <a:prstGeom prst="rect">
            <a:avLst/>
          </a:prstGeom>
          <a:solidFill>
            <a:schemeClr val="bg1">
              <a:lumMod val="95000"/>
              <a:alpha val="48000"/>
            </a:schemeClr>
          </a:solidFill>
        </p:spPr>
        <p:txBody>
          <a:bodyPr vert="horz" lIns="90000" tIns="46800" rIns="90000" bIns="46800" rtlCol="0" anchor="t" anchorCtr="0">
            <a:noAutofit/>
          </a:bodyPr>
          <a:lstStyle>
            <a:lvl1pPr algn="dist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b="0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汉仪尚巍手书W" panose="00020600040101010101" charset="-122"/>
                <a:cs typeface="+mj-cs"/>
              </a:defRPr>
            </a:lvl1pPr>
          </a:lstStyle>
          <a:p>
            <a: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5900" b="1" i="0" u="none" strike="noStrike" kern="1200" cap="none" spc="0" normalizeH="0" baseline="0" noProof="1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kumimoji="0" lang="en-US" altLang="zh-CN" sz="5900" b="1" i="0" u="none" strike="noStrike" kern="1200" cap="none" spc="0" normalizeH="0" baseline="0" noProof="1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kumimoji="0" lang="zh-CN" altLang="en-US" sz="5900" b="1" i="0" u="none" strike="noStrike" kern="1200" cap="none" spc="0" normalizeH="0" baseline="0" noProof="1" smtClean="0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  </a:t>
            </a:r>
            <a:r>
              <a:rPr kumimoji="0" lang="zh-CN" altLang="en-US" sz="5900" b="1" i="0" u="none" strike="noStrike" kern="1200" cap="none" spc="0" normalizeH="0" baseline="0" noProof="1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西汉建立和</a:t>
            </a:r>
            <a:r>
              <a:rPr kumimoji="0" lang="en-US" altLang="zh-CN" sz="5900" b="1" i="0" u="none" strike="noStrike" kern="1200" cap="none" spc="0" normalizeH="0" baseline="0" noProof="1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kumimoji="0" lang="zh-CN" altLang="en-US" sz="5900" b="1" i="0" u="none" strike="noStrike" kern="1200" cap="none" spc="0" normalizeH="0" baseline="0" noProof="1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文景之治</a:t>
            </a:r>
            <a:r>
              <a:rPr kumimoji="0" lang="en-US" altLang="zh-CN" sz="5900" b="1" i="0" u="none" strike="noStrike" kern="1200" cap="none" spc="0" normalizeH="0" baseline="0" noProof="1">
                <a:solidFill>
                  <a:srgbClr val="C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kumimoji="0" lang="en-US" altLang="zh-CN" sz="5900" b="1" i="0" u="none" strike="noStrike" kern="1200" cap="none" spc="0" normalizeH="0" baseline="0" noProof="1">
              <a:solidFill>
                <a:srgbClr val="C00000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1744" y="1700808"/>
            <a:ext cx="10585176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.了解西汉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建立的时间、都城、建立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者等基本史实。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.理解汉高祖时期实行休养生息政策的原因，了解休养生息政策的主要内容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结果等。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.了解汉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文帝、汉景帝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时期进一步实行休养生息政策的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措施及结果，体会汉初统治者政治宽厚、生活恭俭的作风。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4144066" y="188640"/>
            <a:ext cx="3744570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楚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汉之争与西汉建立</a:t>
            </a:r>
            <a:endParaRPr lang="zh-CN" alt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670" y="1045845"/>
            <a:ext cx="211645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交战双方：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目的：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结果：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0200" y="1836420"/>
            <a:ext cx="5797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公元前</a:t>
            </a:r>
            <a:r>
              <a:rPr lang="zh-CN" altLang="en-US" sz="2800" b="1" dirty="0" smtClean="0">
                <a:latin typeface="华文新魏" panose="02010800040101010101" charset="-122"/>
                <a:ea typeface="华文新魏" panose="02010800040101010101" charset="-122"/>
              </a:rPr>
              <a:t>206</a:t>
            </a:r>
            <a:r>
              <a:rPr lang="en-US" altLang="zh-CN" sz="2800" b="1" dirty="0" smtClean="0">
                <a:latin typeface="华文新魏" panose="02010800040101010101" charset="-122"/>
                <a:ea typeface="华文新魏" panose="02010800040101010101" charset="-122"/>
              </a:rPr>
              <a:t>—</a:t>
            </a:r>
            <a:r>
              <a:rPr lang="zh-CN" altLang="en-US" sz="2800" b="1" dirty="0" smtClean="0">
                <a:latin typeface="华文新魏" panose="02010800040101010101" charset="-122"/>
                <a:ea typeface="华文新魏" panose="02010800040101010101" charset="-122"/>
              </a:rPr>
              <a:t>前202年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（</a:t>
            </a:r>
            <a:r>
              <a:rPr lang="en-US" altLang="zh-CN" sz="2800" b="1" dirty="0">
                <a:latin typeface="华文新魏" panose="02010800040101010101" charset="-122"/>
                <a:ea typeface="华文新魏" panose="02010800040101010101" charset="-122"/>
              </a:rPr>
              <a:t>4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年）</a:t>
            </a:r>
            <a:endParaRPr lang="zh-CN" altLang="en-US" sz="28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46860" y="2495550"/>
            <a:ext cx="5850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</a:rPr>
              <a:t>争夺国家统治权</a:t>
            </a:r>
            <a:endParaRPr lang="zh-CN" altLang="en-US" sz="2800" b="1" dirty="0">
              <a:solidFill>
                <a:srgbClr val="FF0000"/>
              </a:solidFill>
              <a:highlight>
                <a:srgbClr val="FFFF00"/>
              </a:highligh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26310" y="1206500"/>
            <a:ext cx="4586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西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楚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霸王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项羽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汉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王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刘邦</a:t>
            </a:r>
            <a:endParaRPr lang="zh-CN" altLang="en-US" sz="28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53514" y="3771126"/>
            <a:ext cx="9827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华文新魏" panose="02010800040101010101" charset="-122"/>
                <a:ea typeface="华文新魏" panose="02010800040101010101" charset="-122"/>
              </a:rPr>
              <a:t>垓下之战中，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项羽</a:t>
            </a:r>
            <a:r>
              <a:rPr lang="zh-CN" altLang="en-US" sz="2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战败</a:t>
            </a:r>
            <a:r>
              <a:rPr lang="zh-CN" altLang="en-US" sz="2800" b="1" dirty="0">
                <a:latin typeface="华文新魏" panose="02010800040101010101" charset="-122"/>
                <a:ea typeface="华文新魏" panose="02010800040101010101" charset="-122"/>
              </a:rPr>
              <a:t>，自刎于乌江。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</a:rPr>
              <a:t>刘邦胜利，建立西汉</a:t>
            </a:r>
            <a:endParaRPr lang="zh-CN" altLang="en-US" sz="2800" b="1" dirty="0">
              <a:solidFill>
                <a:srgbClr val="FF0000"/>
              </a:solidFill>
              <a:highlight>
                <a:srgbClr val="FFFF00"/>
              </a:highlight>
              <a:latin typeface="华文新魏" panose="02010800040101010101" charset="-122"/>
              <a:ea typeface="华文新魏" panose="02010800040101010101" charset="-122"/>
            </a:endParaRPr>
          </a:p>
        </p:txBody>
      </p:sp>
      <p:grpSp>
        <p:nvGrpSpPr>
          <p:cNvPr id="27" name="组合 26"/>
          <p:cNvGrpSpPr/>
          <p:nvPr>
            <p:custDataLst>
              <p:tags r:id="rId2"/>
            </p:custDataLst>
          </p:nvPr>
        </p:nvGrpSpPr>
        <p:grpSpPr>
          <a:xfrm>
            <a:off x="9970135" y="934085"/>
            <a:ext cx="1780540" cy="2013755"/>
            <a:chOff x="7098" y="1992"/>
            <a:chExt cx="2804" cy="3621"/>
          </a:xfrm>
        </p:grpSpPr>
        <p:pic>
          <p:nvPicPr>
            <p:cNvPr id="28" name="图片 27" descr="timg (5)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7303" y="1992"/>
              <a:ext cx="2394" cy="2899"/>
            </a:xfrm>
            <a:prstGeom prst="ellipse">
              <a:avLst/>
            </a:prstGeom>
          </p:spPr>
        </p:pic>
        <p:sp>
          <p:nvSpPr>
            <p:cNvPr id="29" name="文本框 28"/>
            <p:cNvSpPr txBox="1"/>
            <p:nvPr>
              <p:custDataLst>
                <p:tags r:id="rId5"/>
              </p:custDataLst>
            </p:nvPr>
          </p:nvSpPr>
          <p:spPr>
            <a:xfrm>
              <a:off x="7098" y="4896"/>
              <a:ext cx="2804" cy="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j-ea"/>
                  <a:ea typeface="+mj-ea"/>
                  <a:sym typeface="+mn-ea"/>
                </a:rPr>
                <a:t>刘邦</a:t>
              </a:r>
              <a:endPara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endParaRPr>
            </a:p>
          </p:txBody>
        </p:sp>
      </p:grpSp>
      <p:grpSp>
        <p:nvGrpSpPr>
          <p:cNvPr id="30" name="组合 29"/>
          <p:cNvGrpSpPr/>
          <p:nvPr>
            <p:custDataLst>
              <p:tags r:id="rId6"/>
            </p:custDataLst>
          </p:nvPr>
        </p:nvGrpSpPr>
        <p:grpSpPr>
          <a:xfrm>
            <a:off x="7590155" y="934085"/>
            <a:ext cx="1634490" cy="1998996"/>
            <a:chOff x="10184" y="5569"/>
            <a:chExt cx="2574" cy="3497"/>
          </a:xfrm>
        </p:grpSpPr>
        <p:pic>
          <p:nvPicPr>
            <p:cNvPr id="31" name="图片 30" descr="timg (6)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flipH="1">
              <a:off x="10358" y="5569"/>
              <a:ext cx="2225" cy="2778"/>
            </a:xfrm>
            <a:prstGeom prst="ellipse">
              <a:avLst/>
            </a:prstGeom>
          </p:spPr>
        </p:pic>
        <p:sp>
          <p:nvSpPr>
            <p:cNvPr id="32" name="文本框 31"/>
            <p:cNvSpPr txBox="1"/>
            <p:nvPr>
              <p:custDataLst>
                <p:tags r:id="rId9"/>
              </p:custDataLst>
            </p:nvPr>
          </p:nvSpPr>
          <p:spPr>
            <a:xfrm>
              <a:off x="10184" y="8368"/>
              <a:ext cx="2574" cy="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/>
              <a:r>
                <a:rPr lang="zh-CN" altLang="en-US" sz="20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ea"/>
                  <a:sym typeface="+mn-ea"/>
                </a:rPr>
                <a:t>项羽</a:t>
              </a:r>
              <a:endPara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endParaRPr>
            </a:p>
          </p:txBody>
        </p:sp>
      </p:grpSp>
      <p:pic>
        <p:nvPicPr>
          <p:cNvPr id="21509" name="Picture 4" descr="https://ss2.baidu.com/6ONYsjip0QIZ8tyhnq/it/u=562715303,323005959&amp;fm=173&amp;s=E09B15D572507FC2C2041C7E03005079&amp;w=400&amp;h=207&amp;img.JPEG"/>
          <p:cNvPicPr/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76320" y="4354195"/>
            <a:ext cx="2832177" cy="202374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" name="云形标注 13"/>
          <p:cNvSpPr/>
          <p:nvPr/>
        </p:nvSpPr>
        <p:spPr>
          <a:xfrm>
            <a:off x="6446520" y="783590"/>
            <a:ext cx="5173980" cy="2383155"/>
          </a:xfrm>
          <a:prstGeom prst="cloudCallout">
            <a:avLst>
              <a:gd name="adj1" fmla="val -63052"/>
              <a:gd name="adj2" fmla="val 351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方正仿宋_GB2312" panose="02000000000000000000" charset="-122"/>
              <a:sym typeface="+mn-ea"/>
            </a:endParaRPr>
          </a:p>
          <a:p>
            <a:pPr algn="l"/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方正仿宋_GB2312" panose="02000000000000000000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方正仿宋_GB2312" panose="02000000000000000000" charset="-122"/>
                <a:sym typeface="+mn-ea"/>
              </a:rPr>
              <a:t>思考：这场战争与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仿宋_GB2312" panose="02000000000000000000" charset="-122"/>
                <a:sym typeface="+mn-ea"/>
              </a:rPr>
              <a:t>刘邦和项羽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方正仿宋_GB2312" panose="02000000000000000000" charset="-122"/>
                <a:sym typeface="+mn-ea"/>
              </a:rPr>
              <a:t>在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仿宋_GB2312" panose="02000000000000000000" charset="-122"/>
                <a:sym typeface="+mn-ea"/>
              </a:rPr>
              <a:t>秦亡前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方正仿宋_GB2312" panose="02000000000000000000" charset="-122"/>
                <a:sym typeface="+mn-ea"/>
              </a:rPr>
              <a:t>领导的战争有什么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仿宋_GB2312" panose="02000000000000000000" charset="-122"/>
                <a:sym typeface="+mn-ea"/>
              </a:rPr>
              <a:t>本质上的区别</a:t>
            </a:r>
            <a:r>
              <a:rPr lang="zh-CN" altLang="en-US" sz="3200" b="1" dirty="0">
                <a:latin typeface="华文新魏" panose="02010800040101010101" charset="-122"/>
                <a:ea typeface="华文新魏" panose="02010800040101010101" charset="-122"/>
                <a:cs typeface="方正仿宋_GB2312" panose="02000000000000000000" charset="-122"/>
                <a:sym typeface="+mn-ea"/>
              </a:rPr>
              <a:t>？</a:t>
            </a:r>
            <a:endParaRPr lang="zh-CN" altLang="en-US" sz="3200" b="1" dirty="0">
              <a:latin typeface="华文新魏" panose="02010800040101010101" charset="-122"/>
              <a:ea typeface="华文新魏" panose="02010800040101010101" charset="-122"/>
              <a:cs typeface="方正仿宋_GB2312" panose="02000000000000000000" charset="-122"/>
              <a:sym typeface="+mn-ea"/>
            </a:endParaRPr>
          </a:p>
          <a:p>
            <a:pPr algn="l"/>
            <a:endParaRPr lang="zh-CN" altLang="en-US" sz="3200" b="1" dirty="0">
              <a:latin typeface="华文新魏" panose="02010800040101010101" charset="-122"/>
              <a:ea typeface="华文新魏" panose="02010800040101010101" charset="-122"/>
              <a:cs typeface="方正仿宋_GB2312" panose="02000000000000000000" charset="-122"/>
              <a:sym typeface="+mn-ea"/>
            </a:endParaRPr>
          </a:p>
          <a:p>
            <a:pPr algn="l"/>
            <a:endParaRPr lang="zh-CN" altLang="en-US" sz="3200" b="1" dirty="0">
              <a:latin typeface="华文新魏" panose="02010800040101010101" charset="-122"/>
              <a:ea typeface="华文新魏" panose="02010800040101010101" charset="-122"/>
              <a:cs typeface="方正仿宋_GB2312" panose="02000000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31940" y="2733581"/>
            <a:ext cx="40640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</a:rPr>
              <a:t>战争的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</a:rPr>
              <a:t>目的</a:t>
            </a:r>
            <a:r>
              <a:rPr lang="zh-CN" altLang="en-US" sz="2800" b="1" dirty="0"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</a:rPr>
              <a:t>不同</a:t>
            </a:r>
            <a:endParaRPr lang="zh-CN" altLang="en-US" sz="2800" b="1" dirty="0">
              <a:highlight>
                <a:srgbClr val="FFFF00"/>
              </a:highlight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</a:rPr>
              <a:t>推翻暴秦</a:t>
            </a:r>
            <a:r>
              <a:rPr lang="zh-CN" altLang="en-US" sz="2800" b="1" dirty="0"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</a:rPr>
              <a:t>➡</a:t>
            </a:r>
            <a:r>
              <a:rPr lang="zh-CN" alt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charset="-122"/>
                <a:ea typeface="华文新魏" panose="02010800040101010101" charset="-122"/>
              </a:rPr>
              <a:t>争夺帝位</a:t>
            </a:r>
            <a:endParaRPr lang="zh-CN" altLang="en-US" sz="2800" b="1" dirty="0">
              <a:solidFill>
                <a:srgbClr val="FF0000"/>
              </a:solidFill>
              <a:highlight>
                <a:srgbClr val="FFFF00"/>
              </a:highligh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7670" y="3082925"/>
            <a:ext cx="6096000" cy="5219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方正公文小标宋" panose="02000500000000000000" charset="-122"/>
                <a:sym typeface="+mn-ea"/>
              </a:rPr>
              <a:t>性质：统治阶级内部争权夺利的斗争</a:t>
            </a:r>
            <a:endParaRPr lang="zh-CN" altLang="en-US" sz="2800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方正公文小标宋" panose="02000500000000000000" charset="-122"/>
              <a:sym typeface="+mn-ea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12"/>
          <a:stretch>
            <a:fillRect/>
          </a:stretch>
        </p:blipFill>
        <p:spPr>
          <a:xfrm>
            <a:off x="426688" y="4354195"/>
            <a:ext cx="2644976" cy="20231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13"/>
          <a:srcRect b="16115"/>
          <a:stretch>
            <a:fillRect/>
          </a:stretch>
        </p:blipFill>
        <p:spPr>
          <a:xfrm>
            <a:off x="6016351" y="4345940"/>
            <a:ext cx="2959969" cy="20243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/>
        </p:nvPicPr>
        <p:blipFill>
          <a:blip r:embed="rId14"/>
          <a:stretch>
            <a:fillRect/>
          </a:stretch>
        </p:blipFill>
        <p:spPr>
          <a:xfrm>
            <a:off x="3081381" y="4361180"/>
            <a:ext cx="2934970" cy="20091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2" grpId="0"/>
      <p:bldP spid="12" grpId="1"/>
      <p:bldP spid="13" grpId="0"/>
      <p:bldP spid="13" grpId="1"/>
      <p:bldP spid="14" grpId="0" bldLvl="0" animBg="1"/>
      <p:bldP spid="14" grpId="1" animBg="1"/>
      <p:bldP spid="18" grpId="0"/>
      <p:bldP spid="18" grpId="1"/>
      <p:bldP spid="19" grpId="0" bldLvl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407670" y="1052736"/>
            <a:ext cx="121920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思考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：项羽死前叹道：“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天亡我也，非战之罪也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。”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l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你认为他的说法对吗？结合材料，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小组讨论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，说说你的</a:t>
            </a:r>
            <a:r>
              <a:rPr lang="zh-CN" altLang="en-US" sz="28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理由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89008" y="1972216"/>
            <a:ext cx="11608022" cy="3398520"/>
            <a:chOff x="-349" y="3918"/>
            <a:chExt cx="19549" cy="5352"/>
          </a:xfrm>
        </p:grpSpPr>
        <p:grpSp>
          <p:nvGrpSpPr>
            <p:cNvPr id="56" name="组合 55"/>
            <p:cNvGrpSpPr/>
            <p:nvPr/>
          </p:nvGrpSpPr>
          <p:grpSpPr>
            <a:xfrm>
              <a:off x="16141" y="3918"/>
              <a:ext cx="3059" cy="4460"/>
              <a:chOff x="15917" y="1540"/>
              <a:chExt cx="3059" cy="4460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15917" y="1540"/>
                <a:ext cx="3059" cy="3441"/>
                <a:chOff x="11090" y="1036"/>
                <a:chExt cx="3059" cy="3441"/>
              </a:xfrm>
            </p:grpSpPr>
            <p:pic>
              <p:nvPicPr>
                <p:cNvPr id="41986" name="图片 17409" descr="GDZCD6030j">
                  <a:hlinkClick r:id=""/>
                </p:cNvPr>
                <p:cNvPicPr>
                  <a:picLocks noChangeAspect="1"/>
                </p:cNvPicPr>
                <p:nvPr>
                  <p:custDataLst>
                    <p:tags r:id="rId2"/>
                  </p:custDataLst>
                </p:nvPr>
              </p:nvPicPr>
              <p:blipFill>
                <a:blip r:embed="rId3"/>
                <a:srcRect l="4694" t="2019" r="4024" b="5092"/>
                <a:stretch>
                  <a:fillRect/>
                </a:stretch>
              </p:blipFill>
              <p:spPr>
                <a:xfrm flipH="1">
                  <a:off x="11090" y="1036"/>
                  <a:ext cx="3059" cy="3441"/>
                </a:xfrm>
                <a:prstGeom prst="ellipse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0" name="文本框 49"/>
                <p:cNvSpPr txBox="1"/>
                <p:nvPr>
                  <p:custDataLst>
                    <p:tags r:id="rId4"/>
                  </p:custDataLst>
                </p:nvPr>
              </p:nvSpPr>
              <p:spPr>
                <a:xfrm>
                  <a:off x="13333" y="1792"/>
                  <a:ext cx="519" cy="10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>
                      <a:solidFill>
                        <a:schemeClr val="tx1"/>
                      </a:solidFill>
                      <a:latin typeface="方正仿宋_GB2312" panose="02000000000000000000" charset="-122"/>
                      <a:ea typeface="方正仿宋_GB2312" panose="02000000000000000000" charset="-122"/>
                      <a:cs typeface="方正仿宋_GB2312" panose="02000000000000000000" charset="-122"/>
                    </a:rPr>
                    <a:t>刘邦</a:t>
                  </a:r>
                  <a:endParaRPr lang="zh-CN" altLang="en-US" b="1">
                    <a:solidFill>
                      <a:schemeClr val="tx1"/>
                    </a:solidFill>
                    <a:latin typeface="方正仿宋_GB2312" panose="02000000000000000000" charset="-122"/>
                    <a:ea typeface="方正仿宋_GB2312" panose="02000000000000000000" charset="-122"/>
                    <a:cs typeface="方正仿宋_GB2312" panose="02000000000000000000" charset="-122"/>
                  </a:endParaRPr>
                </a:p>
              </p:txBody>
            </p:sp>
          </p:grpSp>
          <p:sp>
            <p:nvSpPr>
              <p:cNvPr id="55" name="文本框 54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6251" y="4982"/>
                <a:ext cx="2604" cy="101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b="1" dirty="0" smtClean="0">
                    <a:latin typeface="方正仿宋_GB2312" panose="02000000000000000000" charset="-122"/>
                    <a:ea typeface="方正仿宋_GB2312" panose="02000000000000000000" charset="-122"/>
                    <a:cs typeface="方正仿宋_GB2312" panose="02000000000000000000" charset="-122"/>
                  </a:rPr>
                  <a:t>公元前</a:t>
                </a:r>
                <a:r>
                  <a:rPr lang="zh-CN" altLang="en-US" b="1" dirty="0">
                    <a:latin typeface="方正仿宋_GB2312" panose="02000000000000000000" charset="-122"/>
                    <a:ea typeface="方正仿宋_GB2312" panose="02000000000000000000" charset="-122"/>
                    <a:cs typeface="方正仿宋_GB2312" panose="02000000000000000000" charset="-122"/>
                  </a:rPr>
                  <a:t>2</a:t>
                </a:r>
                <a:r>
                  <a:rPr lang="en-US" altLang="zh-CN" b="1" dirty="0" smtClean="0">
                    <a:latin typeface="方正仿宋_GB2312" panose="02000000000000000000" charset="-122"/>
                    <a:ea typeface="方正仿宋_GB2312" panose="02000000000000000000" charset="-122"/>
                    <a:cs typeface="方正仿宋_GB2312" panose="02000000000000000000" charset="-122"/>
                  </a:rPr>
                  <a:t>56—</a:t>
                </a:r>
                <a:r>
                  <a:rPr lang="zh-CN" altLang="en-US" b="1" dirty="0" smtClean="0">
                    <a:latin typeface="方正仿宋_GB2312" panose="02000000000000000000" charset="-122"/>
                    <a:ea typeface="方正仿宋_GB2312" panose="02000000000000000000" charset="-122"/>
                    <a:cs typeface="方正仿宋_GB2312" panose="02000000000000000000" charset="-122"/>
                  </a:rPr>
                  <a:t>前</a:t>
                </a:r>
                <a:r>
                  <a:rPr lang="en-US" altLang="zh-CN" b="1" dirty="0" smtClean="0">
                    <a:latin typeface="方正仿宋_GB2312" panose="02000000000000000000" charset="-122"/>
                    <a:ea typeface="方正仿宋_GB2312" panose="02000000000000000000" charset="-122"/>
                    <a:cs typeface="方正仿宋_GB2312" panose="02000000000000000000" charset="-122"/>
                  </a:rPr>
                  <a:t>195</a:t>
                </a:r>
                <a:endParaRPr lang="zh-CN" altLang="en-US" b="1" dirty="0"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-349" y="3918"/>
              <a:ext cx="3619" cy="3978"/>
              <a:chOff x="13750" y="3961"/>
              <a:chExt cx="3619" cy="3978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13750" y="3961"/>
                <a:ext cx="3619" cy="3978"/>
                <a:chOff x="13750" y="3961"/>
                <a:chExt cx="3619" cy="3978"/>
              </a:xfrm>
            </p:grpSpPr>
            <p:pic>
              <p:nvPicPr>
                <p:cNvPr id="41987" name="图片 17410" descr="GDZCD6030i">
                  <a:hlinkClick r:id=""/>
                </p:cNvPr>
                <p:cNvPicPr>
                  <a:picLocks noChangeAspect="1"/>
                </p:cNvPicPr>
                <p:nvPr>
                  <p:custDataLst>
                    <p:tags r:id="rId6"/>
                  </p:custDataLst>
                </p:nvPr>
              </p:nvPicPr>
              <p:blipFill>
                <a:blip r:embed="rId7"/>
                <a:srcRect l="4503" t="20888" r="5692" b="11931"/>
                <a:stretch>
                  <a:fillRect/>
                </a:stretch>
              </p:blipFill>
              <p:spPr>
                <a:xfrm>
                  <a:off x="14129" y="3961"/>
                  <a:ext cx="2861" cy="3440"/>
                </a:xfrm>
                <a:prstGeom prst="ellipse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4" name="文本框 43"/>
                <p:cNvSpPr txBox="1"/>
                <p:nvPr>
                  <p:custDataLst>
                    <p:tags r:id="rId8"/>
                  </p:custDataLst>
                </p:nvPr>
              </p:nvSpPr>
              <p:spPr>
                <a:xfrm>
                  <a:off x="13750" y="7357"/>
                  <a:ext cx="3619" cy="582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pPr algn="ctr"/>
                  <a:r>
                    <a:rPr lang="zh-CN" altLang="en-US" b="1" dirty="0" smtClean="0">
                      <a:latin typeface="方正仿宋_GB2312" panose="02000000000000000000" charset="-122"/>
                      <a:ea typeface="方正仿宋_GB2312" panose="02000000000000000000" charset="-122"/>
                      <a:cs typeface="方正仿宋_GB2312" panose="02000000000000000000" charset="-122"/>
                    </a:rPr>
                    <a:t>公元前232</a:t>
                  </a:r>
                  <a:r>
                    <a:rPr lang="en-US" altLang="zh-CN" b="1" dirty="0" smtClean="0">
                      <a:latin typeface="方正仿宋_GB2312" panose="02000000000000000000" charset="-122"/>
                      <a:ea typeface="方正仿宋_GB2312" panose="02000000000000000000" charset="-122"/>
                      <a:cs typeface="方正仿宋_GB2312" panose="02000000000000000000" charset="-122"/>
                    </a:rPr>
                    <a:t>—</a:t>
                  </a:r>
                  <a:r>
                    <a:rPr lang="zh-CN" altLang="en-US" b="1" dirty="0" smtClean="0">
                      <a:latin typeface="方正仿宋_GB2312" panose="02000000000000000000" charset="-122"/>
                      <a:ea typeface="方正仿宋_GB2312" panose="02000000000000000000" charset="-122"/>
                      <a:cs typeface="方正仿宋_GB2312" panose="02000000000000000000" charset="-122"/>
                    </a:rPr>
                    <a:t>前202</a:t>
                  </a:r>
                  <a:endParaRPr lang="zh-CN" altLang="en-US" b="1" dirty="0">
                    <a:latin typeface="方正仿宋_GB2312" panose="02000000000000000000" charset="-122"/>
                    <a:ea typeface="方正仿宋_GB2312" panose="02000000000000000000" charset="-122"/>
                    <a:cs typeface="方正仿宋_GB2312" panose="02000000000000000000" charset="-122"/>
                  </a:endParaRPr>
                </a:p>
              </p:txBody>
            </p:sp>
          </p:grpSp>
          <p:sp>
            <p:nvSpPr>
              <p:cNvPr id="48" name="文本框 47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14367" y="4458"/>
                <a:ext cx="519" cy="1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>
                    <a:solidFill>
                      <a:schemeClr val="tx1"/>
                    </a:solidFill>
                    <a:latin typeface="方正仿宋_GB2312" panose="02000000000000000000" charset="-122"/>
                    <a:ea typeface="方正仿宋_GB2312" panose="02000000000000000000" charset="-122"/>
                    <a:cs typeface="方正仿宋_GB2312" panose="02000000000000000000" charset="-122"/>
                  </a:rPr>
                  <a:t>项羽</a:t>
                </a:r>
                <a:endParaRPr lang="zh-CN" altLang="en-US" b="1">
                  <a:solidFill>
                    <a:schemeClr val="tx1"/>
                  </a:solidFill>
                  <a:latin typeface="方正仿宋_GB2312" panose="02000000000000000000" charset="-122"/>
                  <a:ea typeface="方正仿宋_GB2312" panose="02000000000000000000" charset="-122"/>
                  <a:cs typeface="方正仿宋_GB2312" panose="02000000000000000000" charset="-122"/>
                </a:endParaRPr>
              </a:p>
            </p:txBody>
          </p:sp>
        </p:grpSp>
        <p:sp>
          <p:nvSpPr>
            <p:cNvPr id="11" name="上下箭头 10"/>
            <p:cNvSpPr/>
            <p:nvPr>
              <p:custDataLst>
                <p:tags r:id="rId10"/>
              </p:custDataLst>
            </p:nvPr>
          </p:nvSpPr>
          <p:spPr>
            <a:xfrm>
              <a:off x="8701" y="3932"/>
              <a:ext cx="396" cy="5332"/>
            </a:xfrm>
            <a:prstGeom prst="upDownArrow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rgbClr val="DABD97">
                <a:shade val="50000"/>
              </a:srgbClr>
            </a:lnRef>
            <a:fillRef idx="1">
              <a:srgbClr val="DABD97"/>
            </a:fillRef>
            <a:effectRef idx="0">
              <a:srgbClr val="DABD97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8998" y="4300"/>
              <a:ext cx="7286" cy="2221"/>
              <a:chOff x="10725" y="215"/>
              <a:chExt cx="7286" cy="2221"/>
            </a:xfrm>
          </p:grpSpPr>
          <p:cxnSp>
            <p:nvCxnSpPr>
              <p:cNvPr id="16" name="直接连接符 15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10725" y="2427"/>
                <a:ext cx="6937" cy="9"/>
              </a:xfrm>
              <a:prstGeom prst="line">
                <a:avLst/>
              </a:prstGeom>
              <a:ln w="19050">
                <a:solidFill>
                  <a:schemeClr val="accent6">
                    <a:lumMod val="50000"/>
                  </a:schemeClr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17" name="文本框 16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0824" y="215"/>
                <a:ext cx="7187" cy="215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0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刘邦说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张良、萧何、韩信都是人杰</a:t>
                </a:r>
                <a:r>
                  <a:rPr lang="zh-CN" altLang="en-US" sz="2000" b="1" dirty="0" smtClean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，自己不如</a:t>
                </a:r>
                <a:r>
                  <a:rPr lang="zh-CN" altLang="en-US" sz="20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他们，但</a:t>
                </a:r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“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吾能用之</a:t>
                </a:r>
                <a:r>
                  <a:rPr lang="zh-CN" altLang="en-US" sz="2000" b="1" dirty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，此吾所以取天下</a:t>
                </a:r>
                <a:r>
                  <a:rPr lang="zh-CN" altLang="en-US" sz="2000" b="1" dirty="0" smtClean="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也”。</a:t>
                </a:r>
                <a:endParaRPr lang="zh-CN" altLang="en-US" sz="2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206" y="4670"/>
              <a:ext cx="5813" cy="1717"/>
              <a:chOff x="11849" y="598"/>
              <a:chExt cx="5813" cy="1717"/>
            </a:xfrm>
          </p:grpSpPr>
          <p:cxnSp>
            <p:nvCxnSpPr>
              <p:cNvPr id="19" name="直接连接符 18"/>
              <p:cNvCxnSpPr/>
              <p:nvPr>
                <p:custDataLst>
                  <p:tags r:id="rId13"/>
                </p:custDataLst>
              </p:nvPr>
            </p:nvCxnSpPr>
            <p:spPr>
              <a:xfrm flipV="1">
                <a:off x="11849" y="2302"/>
                <a:ext cx="5813" cy="13"/>
              </a:xfrm>
              <a:prstGeom prst="line">
                <a:avLst/>
              </a:prstGeom>
              <a:ln w="19050">
                <a:solidFill>
                  <a:schemeClr val="accent6">
                    <a:lumMod val="50000"/>
                  </a:schemeClr>
                </a:solidFill>
                <a:prstDash val="sysDot"/>
              </a:ln>
            </p:spPr>
            <p:style>
              <a:lnRef idx="2">
                <a:schemeClr val="accent1"/>
              </a:lnRef>
              <a:fillRef idx="0">
                <a:srgbClr val="FFFFFF"/>
              </a:fillRef>
              <a:effectRef idx="0">
                <a:srgbClr val="FFFFFF"/>
              </a:effectRef>
              <a:fontRef idx="minor">
                <a:schemeClr val="tx1"/>
              </a:fontRef>
            </p:style>
          </p:cxnSp>
          <p:sp>
            <p:nvSpPr>
              <p:cNvPr id="20" name="文本框 19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12179" y="598"/>
                <a:ext cx="5133" cy="14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范增受到项羽</a:t>
                </a:r>
                <a:r>
                  <a:rPr lang="zh-CN" altLang="en-US" sz="2800" b="1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猜忌</a:t>
                </a:r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，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  <a:p>
                <a:pPr algn="l"/>
                <a:r>
                  <a:rPr lang="zh-CN" altLang="en-US" sz="2400" b="1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辞官归家。</a:t>
                </a:r>
                <a:endParaRPr lang="zh-CN" altLang="en-US" sz="24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  <p:sp>
          <p:nvSpPr>
            <p:cNvPr id="25" name="文本框 24"/>
            <p:cNvSpPr txBox="1"/>
            <p:nvPr>
              <p:custDataLst>
                <p:tags r:id="rId15"/>
              </p:custDataLst>
            </p:nvPr>
          </p:nvSpPr>
          <p:spPr>
            <a:xfrm>
              <a:off x="3085" y="6500"/>
              <a:ext cx="5706" cy="270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引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兵西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屠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咸阳，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杀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秦降王子婴，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烧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秦宫室，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火三月不灭，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收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其货宝妇女而东。 </a:t>
              </a:r>
              <a:r>
                <a:rPr lang="zh-CN" altLang="en-US" sz="2400" b="1" dirty="0">
                  <a:sym typeface="+mn-ea"/>
                </a:rPr>
                <a:t>             </a:t>
              </a:r>
              <a:endParaRPr lang="zh-CN" altLang="en-US" sz="2400" b="1" dirty="0"/>
            </a:p>
            <a:p>
              <a:pPr algn="l"/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16"/>
              </p:custDataLst>
            </p:nvPr>
          </p:nvSpPr>
          <p:spPr>
            <a:xfrm>
              <a:off x="9182" y="6703"/>
              <a:ext cx="6904" cy="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据</a:t>
              </a:r>
              <a:r>
                <a:rPr lang="zh-CN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《</a:t>
              </a:r>
              <a:r>
                <a:rPr lang="zh-CN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史记</a:t>
              </a:r>
              <a:r>
                <a:rPr lang="zh-CN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》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记</a:t>
              </a:r>
              <a:r>
                <a:rPr lang="zh-CN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载</a:t>
              </a:r>
              <a:r>
                <a:rPr lang="zh-CN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，刘邦入咸阳后，</a:t>
              </a:r>
              <a:r>
                <a:rPr lang="zh-CN" sz="28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约法三章</a:t>
              </a:r>
              <a:r>
                <a:rPr lang="zh-CN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：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sz="2400" b="1" dirty="0" err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杀人者死，伤人</a:t>
              </a:r>
              <a:r>
                <a:rPr lang="zh-CN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及盗抵罪</a:t>
              </a:r>
              <a:r>
                <a:rPr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</a:t>
              </a:r>
              <a:r>
                <a:rPr sz="2400" b="1" dirty="0" err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余悉除去秦法</a:t>
              </a:r>
              <a:r>
                <a:rPr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r>
                <a:rPr 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endPara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33" name="文本框 32"/>
          <p:cNvSpPr txBox="1"/>
          <p:nvPr>
            <p:custDataLst>
              <p:tags r:id="rId17"/>
            </p:custDataLst>
          </p:nvPr>
        </p:nvSpPr>
        <p:spPr>
          <a:xfrm>
            <a:off x="2284095" y="2116996"/>
            <a:ext cx="3282315" cy="138366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srgbClr val="FFFF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粗黑宋简体" panose="02000000000000000000" charset="-122"/>
                <a:sym typeface="+mn-ea"/>
              </a:rPr>
              <a:t>刚愎（bì）自用</a:t>
            </a:r>
            <a:endParaRPr lang="zh-CN" altLang="en-US" sz="2800">
              <a:solidFill>
                <a:srgbClr val="FFFF00"/>
              </a:solidFill>
              <a:latin typeface="方正公文小标宋" panose="02000500000000000000" charset="-122"/>
              <a:ea typeface="方正公文小标宋" panose="02000500000000000000" charset="-122"/>
              <a:cs typeface="方正粗黑宋简体" panose="02000000000000000000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28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方正粗黑宋简体" panose="02000000000000000000" charset="-122"/>
                <a:sym typeface="+mn-ea"/>
              </a:rPr>
              <a:t>指十分固执自信，不考虑别人的意见。</a:t>
            </a:r>
            <a:endParaRPr lang="zh-CN" altLang="en-US" sz="28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5280" y="5468526"/>
            <a:ext cx="12096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思考2：你从秦朝灭亡和项羽战败这两件事中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得到了什么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启示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10064115" y="4825906"/>
            <a:ext cx="2045335" cy="1712595"/>
            <a:chOff x="6672" y="6478"/>
            <a:chExt cx="3221" cy="2697"/>
          </a:xfrm>
        </p:grpSpPr>
        <p:sp>
          <p:nvSpPr>
            <p:cNvPr id="134" name="椭圆 36"/>
            <p:cNvSpPr/>
            <p:nvPr>
              <p:custDataLst>
                <p:tags r:id="rId18"/>
              </p:custDataLst>
            </p:nvPr>
          </p:nvSpPr>
          <p:spPr>
            <a:xfrm>
              <a:off x="6772" y="6478"/>
              <a:ext cx="2904" cy="2689"/>
            </a:xfrm>
            <a:prstGeom prst="ellipse">
              <a:avLst/>
            </a:prstGeom>
            <a:solidFill>
              <a:srgbClr val="FF0000"/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12700"/>
            </a:sp3d>
          </p:spPr>
          <p:txBody>
            <a:bodyPr rtlCol="0" anchor="ctr">
              <a:normAutofit/>
            </a:bodyPr>
            <a:lstStyle/>
            <a:p>
              <a:pPr marL="0" marR="0" lvl="0" indent="0" algn="ctr" defTabSz="914400" eaLnBrk="1" latinLnBrk="0" hangingPunct="1">
                <a:lnSpc>
                  <a:spcPct val="120000"/>
                </a:lnSpc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文本框 140"/>
            <p:cNvSpPr txBox="1"/>
            <p:nvPr>
              <p:custDataLst>
                <p:tags r:id="rId19"/>
              </p:custDataLst>
            </p:nvPr>
          </p:nvSpPr>
          <p:spPr>
            <a:xfrm>
              <a:off x="6672" y="6705"/>
              <a:ext cx="3221" cy="247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得民心者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得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天下，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失民心者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rPr>
                <a:t>失天下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endParaRPr>
            </a:p>
          </p:txBody>
        </p:sp>
      </p:grpSp>
      <p:sp>
        <p:nvSpPr>
          <p:cNvPr id="35" name="文本框 33"/>
          <p:cNvSpPr txBox="1"/>
          <p:nvPr>
            <p:custDataLst>
              <p:tags r:id="rId20"/>
            </p:custDataLst>
          </p:nvPr>
        </p:nvSpPr>
        <p:spPr>
          <a:xfrm>
            <a:off x="3287395" y="3974371"/>
            <a:ext cx="1914525" cy="52197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800" noProof="1">
                <a:solidFill>
                  <a:srgbClr val="FFFF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粗黑宋简体" panose="02000000000000000000" charset="-122"/>
                <a:sym typeface="+mn-ea"/>
              </a:rPr>
              <a:t>失民心</a:t>
            </a:r>
            <a:endParaRPr lang="zh-CN" altLang="en-US" sz="2800" noProof="1">
              <a:solidFill>
                <a:srgbClr val="FFFF00"/>
              </a:solidFill>
              <a:latin typeface="方正公文小标宋" panose="02000500000000000000" charset="-122"/>
              <a:ea typeface="方正公文小标宋" panose="020005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6" name="文本框 29"/>
          <p:cNvSpPr txBox="1"/>
          <p:nvPr>
            <p:custDataLst>
              <p:tags r:id="rId21"/>
            </p:custDataLst>
          </p:nvPr>
        </p:nvSpPr>
        <p:spPr>
          <a:xfrm>
            <a:off x="5951855" y="2377981"/>
            <a:ext cx="1914525" cy="52197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800" noProof="1">
                <a:solidFill>
                  <a:srgbClr val="FFFF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粗黑宋简体" panose="02000000000000000000" charset="-122"/>
                <a:sym typeface="+mn-ea"/>
              </a:rPr>
              <a:t>善用人才</a:t>
            </a:r>
            <a:endParaRPr lang="zh-CN" altLang="en-US" sz="2800" noProof="1">
              <a:solidFill>
                <a:srgbClr val="FFFF00"/>
              </a:solidFill>
              <a:latin typeface="方正公文小标宋" panose="02000500000000000000" charset="-122"/>
              <a:ea typeface="方正公文小标宋" panose="020005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7" name="文本框 30"/>
          <p:cNvSpPr txBox="1"/>
          <p:nvPr>
            <p:custDataLst>
              <p:tags r:id="rId22"/>
            </p:custDataLst>
          </p:nvPr>
        </p:nvSpPr>
        <p:spPr>
          <a:xfrm>
            <a:off x="5948288" y="4481101"/>
            <a:ext cx="1914525" cy="52197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800" noProof="1">
                <a:solidFill>
                  <a:srgbClr val="FFFF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粗黑宋简体" panose="02000000000000000000" charset="-122"/>
                <a:sym typeface="+mn-ea"/>
              </a:rPr>
              <a:t>得民心</a:t>
            </a:r>
            <a:endParaRPr lang="zh-CN" altLang="en-US" sz="2800" noProof="1">
              <a:solidFill>
                <a:srgbClr val="FFFF00"/>
              </a:solidFill>
              <a:latin typeface="方正公文小标宋" panose="02000500000000000000" charset="-122"/>
              <a:ea typeface="方正公文小标宋" panose="020005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8" name="文本框 31"/>
          <p:cNvSpPr txBox="1"/>
          <p:nvPr>
            <p:custDataLst>
              <p:tags r:id="rId23"/>
            </p:custDataLst>
          </p:nvPr>
        </p:nvSpPr>
        <p:spPr>
          <a:xfrm>
            <a:off x="5958448" y="3818161"/>
            <a:ext cx="1914525" cy="52197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 fontAlgn="auto"/>
            <a:r>
              <a:rPr lang="zh-CN" altLang="en-US" sz="2800" noProof="1">
                <a:solidFill>
                  <a:srgbClr val="FFFF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粗黑宋简体" panose="02000000000000000000" charset="-122"/>
                <a:sym typeface="+mn-ea"/>
              </a:rPr>
              <a:t>军纪严明</a:t>
            </a:r>
            <a:endParaRPr lang="zh-CN" altLang="en-US" sz="2800" noProof="1">
              <a:solidFill>
                <a:srgbClr val="FFFF00"/>
              </a:solidFill>
              <a:latin typeface="方正公文小标宋" panose="02000500000000000000" charset="-122"/>
              <a:ea typeface="方正公文小标宋" panose="020005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4" name="矩形 33"/>
          <p:cNvSpPr/>
          <p:nvPr>
            <p:custDataLst>
              <p:tags r:id="rId24"/>
            </p:custDataLst>
          </p:nvPr>
        </p:nvSpPr>
        <p:spPr>
          <a:xfrm>
            <a:off x="4144066" y="188640"/>
            <a:ext cx="3744570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楚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汉之争与西汉建立</a:t>
            </a:r>
            <a:endParaRPr lang="zh-CN" alt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黑体" panose="02010609060101010101" pitchFamily="49" charset="-122"/>
            </a:endParaRPr>
          </a:p>
        </p:txBody>
      </p:sp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9" grpId="0"/>
      <p:bldP spid="9" grpId="1"/>
      <p:bldP spid="35" grpId="0" bldLvl="0" animBg="1"/>
      <p:bldP spid="36" grpId="0" bldLvl="0" animBg="1"/>
      <p:bldP spid="37" grpId="0" bldLvl="0" animBg="1"/>
      <p:bldP spid="37" grpId="1" animBg="1"/>
      <p:bldP spid="3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94181" y="1124744"/>
            <a:ext cx="3664641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自主学习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：西汉建立</a:t>
            </a:r>
            <a:endParaRPr 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>
            <p:custDataLst>
              <p:tags r:id="rId1"/>
            </p:custDataLst>
          </p:nvPr>
        </p:nvSpPr>
        <p:spPr>
          <a:xfrm>
            <a:off x="830069" y="1721227"/>
            <a:ext cx="1884680" cy="18180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时间：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建立者：</a:t>
            </a:r>
            <a:endParaRPr lang="zh-CN" altLang="en-US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都城：</a:t>
            </a:r>
            <a:endParaRPr lang="zh-CN" altLang="en-US" sz="28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en-US" altLang="zh-CN" sz="2400" b="1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endParaRPr lang="en-US" altLang="zh-CN" sz="24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518534" y="1808857"/>
            <a:ext cx="281114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公元前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202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年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2896359" y="2501642"/>
            <a:ext cx="277812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zh-CN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方正粗金陵简体" panose="02000000000000000000" charset="-122"/>
                <a:sym typeface="+mn-ea"/>
              </a:rPr>
              <a:t>刘邦（汉高祖）</a:t>
            </a:r>
            <a:endParaRPr lang="zh-CN" altLang="zh-CN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方正粗金陵简体" panose="020000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2589654" y="3109337"/>
            <a:ext cx="3722370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20000"/>
              </a:lnSpc>
              <a:buFont typeface="+mj-ea"/>
              <a:buNone/>
            </a:pP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汉仪书宋二简" panose="02010600000101010101" charset="-122"/>
                <a:sym typeface="+mn-ea"/>
              </a:rPr>
              <a:t>长安（今陕西西安）</a:t>
            </a:r>
            <a:r>
              <a:rPr lang="en-US" altLang="zh-CN" sz="2800" b="1">
                <a:latin typeface="汉仪书宋二简" panose="02010600000101010101" charset="-122"/>
                <a:ea typeface="汉仪书宋二简" panose="02010600000101010101" charset="-122"/>
                <a:cs typeface="汉仪书宋二简" panose="02010600000101010101" charset="-122"/>
                <a:sym typeface="+mn-ea"/>
              </a:rPr>
              <a:t> </a:t>
            </a:r>
            <a:endParaRPr lang="en-US" altLang="zh-CN" sz="2800" b="1">
              <a:latin typeface="汉仪书宋二简" panose="02010600000101010101" charset="-122"/>
              <a:ea typeface="汉仪书宋二简" panose="02010600000101010101" charset="-122"/>
              <a:cs typeface="汉仪书宋二简" panose="02010600000101010101" charset="-122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227026" y="1512400"/>
            <a:ext cx="5413590" cy="2394345"/>
            <a:chOff x="10209" y="507"/>
            <a:chExt cx="10609" cy="5333"/>
          </a:xfrm>
        </p:grpSpPr>
        <p:pic>
          <p:nvPicPr>
            <p:cNvPr id="9232" name="图片 36" descr="图片2_副本1_副本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09" y="507"/>
              <a:ext cx="4764" cy="53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>
              <p:custDataLst>
                <p:tags r:id="rId7"/>
              </p:custDataLst>
            </p:nvPr>
          </p:nvSpPr>
          <p:spPr>
            <a:xfrm>
              <a:off x="13880" y="3073"/>
              <a:ext cx="6938" cy="185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400" dirty="0">
                  <a:latin typeface="华文中宋" panose="02010600040101010101" charset="-122"/>
                  <a:ea typeface="华文中宋" panose="02010600040101010101" charset="-122"/>
                  <a:sym typeface="+mn-ea"/>
                </a:rPr>
                <a:t>◀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汉高祖刘邦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lvl="0" algn="l">
                <a:buClrTx/>
                <a:buSzTx/>
                <a:buFontTx/>
              </a:pP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（公元前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256—前195）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pic>
        <p:nvPicPr>
          <p:cNvPr id="9" name="图片 8" descr="0485bb48691b8d75f67cbee7e8e7ee36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1940" t="5920" r="13432" b="5263"/>
          <a:stretch>
            <a:fillRect/>
          </a:stretch>
        </p:blipFill>
        <p:spPr>
          <a:xfrm>
            <a:off x="379095" y="3868127"/>
            <a:ext cx="2807335" cy="23691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rcRect b="20063"/>
          <a:stretch>
            <a:fillRect/>
          </a:stretch>
        </p:blipFill>
        <p:spPr>
          <a:xfrm>
            <a:off x="3573835" y="4594765"/>
            <a:ext cx="2252345" cy="13335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249611" y="5040478"/>
            <a:ext cx="5180330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smtClean="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▲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西汉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长安城出土“汉并天下”瓦当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0"/>
            </p:custDataLst>
          </p:nvPr>
        </p:nvSpPr>
        <p:spPr>
          <a:xfrm>
            <a:off x="4144066" y="188640"/>
            <a:ext cx="3744570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楚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汉之争与西汉建立</a:t>
            </a:r>
            <a:endParaRPr lang="zh-CN" alt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黑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21" grpId="0"/>
      <p:bldP spid="10" grpId="0" bldLvl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3934163" y="188640"/>
            <a:ext cx="4392523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汉高祖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的休养生息政策</a:t>
            </a:r>
            <a:endParaRPr lang="zh-CN" alt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黑体" panose="02010609060101010101" pitchFamily="49" charset="-122"/>
            </a:endParaRPr>
          </a:p>
        </p:txBody>
      </p:sp>
      <p:pic>
        <p:nvPicPr>
          <p:cNvPr id="9" name="图片 8" descr="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673" y="1737360"/>
            <a:ext cx="5538860" cy="287845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4"/>
            </p:custDataLst>
          </p:nvPr>
        </p:nvSpPr>
        <p:spPr>
          <a:xfrm>
            <a:off x="6096000" y="1844675"/>
            <a:ext cx="5681980" cy="19443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问题思考：</a:t>
            </a:r>
            <a:r>
              <a:rPr 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根据</a:t>
            </a:r>
            <a:r>
              <a:rPr lang="zh-C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材料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说出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西汉之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初的社会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处于什么样的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境况，以及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为什么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会出现这种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状况。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0" algn="l" fontAlgn="auto">
              <a:lnSpc>
                <a:spcPct val="150000"/>
              </a:lnSpc>
            </a:pP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6" name="圆角矩形 55"/>
          <p:cNvSpPr/>
          <p:nvPr>
            <p:custDataLst>
              <p:tags r:id="rId5"/>
            </p:custDataLst>
          </p:nvPr>
        </p:nvSpPr>
        <p:spPr>
          <a:xfrm>
            <a:off x="557140" y="1043402"/>
            <a:ext cx="2475865" cy="58299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汉初社会境况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370" y="4704715"/>
            <a:ext cx="866330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社会状况：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西汉初年社会经济萧条，社会生产遭到严重破坏。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7370" y="5253990"/>
            <a:ext cx="5602605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原因：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秦朝的残暴统治和秦末的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战乱。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370" y="5803265"/>
            <a:ext cx="10854690" cy="4603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如何恢复和发展社会生产，巩固新的王朝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成为汉初统治者面临的</a:t>
            </a:r>
            <a:r>
              <a:rPr lang="zh-CN" altLang="en-US" sz="2400" b="1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首要问题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0056494" y="1104712"/>
            <a:ext cx="1520825" cy="4603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材料研读</a:t>
            </a:r>
            <a:endParaRPr 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0215" y="1154430"/>
            <a:ext cx="2771775" cy="615315"/>
            <a:chOff x="659" y="586"/>
            <a:chExt cx="4365" cy="1078"/>
          </a:xfrm>
        </p:grpSpPr>
        <p:pic>
          <p:nvPicPr>
            <p:cNvPr id="6" name="图片 5" descr="中国风红色小花边框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V="1">
              <a:off x="659" y="586"/>
              <a:ext cx="2776" cy="107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920" y="614"/>
              <a:ext cx="4104" cy="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情景剧</a:t>
              </a:r>
              <a:endParaRPr lang="zh-CN" altLang="en-US" sz="32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8318" y="4912285"/>
            <a:ext cx="2497383" cy="1488758"/>
          </a:xfrm>
          <a:prstGeom prst="rect">
            <a:avLst/>
          </a:prstGeom>
          <a:ln w="15875">
            <a:solidFill>
              <a:schemeClr val="accent4">
                <a:lumMod val="50000"/>
              </a:schemeClr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338455" y="1940560"/>
            <a:ext cx="11690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汉高祖：</a:t>
            </a:r>
            <a:r>
              <a:rPr lang="zh-CN" altLang="en-US" sz="3200" b="1" dirty="0">
                <a:solidFill>
                  <a:prstClr val="black"/>
                </a:solidFill>
                <a:latin typeface="新宋体" panose="02010609030101010101" charset="-122"/>
                <a:ea typeface="新宋体" panose="02010609030101010101" charset="-122"/>
              </a:rPr>
              <a:t>我们已经打下了天下，</a:t>
            </a:r>
            <a:r>
              <a:rPr lang="zh-CN" altLang="en-US" sz="3200" b="1" dirty="0" smtClean="0">
                <a:solidFill>
                  <a:prstClr val="black"/>
                </a:solidFill>
                <a:latin typeface="新宋体" panose="02010609030101010101" charset="-122"/>
                <a:ea typeface="新宋体" panose="02010609030101010101" charset="-122"/>
              </a:rPr>
              <a:t>现在的首要</a:t>
            </a:r>
            <a:r>
              <a:rPr lang="zh-CN" altLang="en-US" sz="3200" b="1" dirty="0">
                <a:solidFill>
                  <a:prstClr val="black"/>
                </a:solidFill>
                <a:latin typeface="新宋体" panose="02010609030101010101" charset="-122"/>
                <a:ea typeface="新宋体" panose="02010609030101010101" charset="-122"/>
              </a:rPr>
              <a:t>问题是如何坐稳</a:t>
            </a:r>
            <a:r>
              <a:rPr lang="zh-CN" altLang="en-US" sz="3200" b="1" dirty="0" smtClean="0">
                <a:solidFill>
                  <a:prstClr val="black"/>
                </a:solidFill>
                <a:latin typeface="新宋体" panose="02010609030101010101" charset="-122"/>
                <a:ea typeface="新宋体" panose="02010609030101010101" charset="-122"/>
              </a:rPr>
              <a:t>天下。</a:t>
            </a:r>
            <a:endParaRPr lang="zh-CN" altLang="en-US" sz="3200" b="1" dirty="0">
              <a:solidFill>
                <a:prstClr val="black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8282" y="2569698"/>
            <a:ext cx="1150272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b="1">
                <a:solidFill>
                  <a:srgbClr val="3F36A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大臣甲：</a:t>
            </a:r>
            <a:r>
              <a:rPr lang="zh-CN" altLang="en-US" sz="3200" b="1">
                <a:solidFill>
                  <a:prstClr val="black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如今天下初定，社会动荡。臣以为要加强法治，严加   </a:t>
            </a:r>
            <a:r>
              <a:rPr lang="zh-CN" altLang="en-US" sz="3200" b="1" smtClean="0">
                <a:solidFill>
                  <a:prstClr val="black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管理</a:t>
            </a:r>
            <a:r>
              <a:rPr lang="zh-CN" altLang="en-US" sz="3200" b="1">
                <a:solidFill>
                  <a:prstClr val="black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，使天下太平。</a:t>
            </a:r>
            <a:endParaRPr lang="zh-CN" altLang="en-US" sz="3200" b="1">
              <a:solidFill>
                <a:prstClr val="black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0178" y="3683683"/>
            <a:ext cx="10692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汉高祖：</a:t>
            </a:r>
            <a:r>
              <a:rPr lang="zh-CN" altLang="en-US" sz="3200" b="1">
                <a:solidFill>
                  <a:prstClr val="black"/>
                </a:solidFill>
                <a:latin typeface="新宋体" panose="02010609030101010101" charset="-122"/>
                <a:ea typeface="新宋体" panose="02010609030101010101" charset="-122"/>
              </a:rPr>
              <a:t>是啊，维护社会秩序也是当务之急啊！</a:t>
            </a:r>
            <a:endParaRPr lang="zh-CN" altLang="en-US" sz="3200" b="1">
              <a:solidFill>
                <a:prstClr val="black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0177" y="4365104"/>
            <a:ext cx="11500827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200" b="1" dirty="0">
                <a:solidFill>
                  <a:srgbClr val="3F36A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大臣乙：</a:t>
            </a:r>
            <a:r>
              <a:rPr lang="zh-CN" altLang="en-US" sz="3200" b="1" dirty="0">
                <a:solidFill>
                  <a:prstClr val="black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严刑峻法会使天下更乱，短命的秦朝就是活生生</a:t>
            </a:r>
            <a:r>
              <a:rPr lang="zh-CN" altLang="en-US" sz="3200" b="1" dirty="0" smtClean="0">
                <a:solidFill>
                  <a:prstClr val="black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的例子啊</a:t>
            </a:r>
            <a:r>
              <a:rPr lang="zh-CN" altLang="en-US" sz="3200" b="1" dirty="0">
                <a:solidFill>
                  <a:prstClr val="black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</a:rPr>
              <a:t>！臣以为要推行黄老之学，与民休养生息。</a:t>
            </a:r>
            <a:endParaRPr lang="zh-CN" altLang="en-US" sz="3200" b="1" dirty="0">
              <a:solidFill>
                <a:prstClr val="black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</a:endParaRPr>
          </a:p>
        </p:txBody>
      </p:sp>
      <p:pic>
        <p:nvPicPr>
          <p:cNvPr id="13" name="图片 12" descr="红色山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980" y="5780013"/>
            <a:ext cx="1682750" cy="621030"/>
          </a:xfrm>
          <a:prstGeom prst="rect">
            <a:avLst/>
          </a:prstGeom>
        </p:spPr>
      </p:pic>
      <p:pic>
        <p:nvPicPr>
          <p:cNvPr id="15" name="图片 14" descr="人头上问号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4933"/>
          <a:stretch>
            <a:fillRect/>
          </a:stretch>
        </p:blipFill>
        <p:spPr>
          <a:xfrm>
            <a:off x="10522585" y="902156"/>
            <a:ext cx="1506220" cy="88709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279576" y="1200477"/>
            <a:ext cx="8394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ED7D31">
                    <a:lumMod val="50000"/>
                  </a:srgbClr>
                </a:solidFill>
                <a:latin typeface="华文新魏" panose="02010800040101010101" charset="-122"/>
                <a:ea typeface="华文新魏" panose="02010800040101010101" charset="-122"/>
              </a:rPr>
              <a:t>（主要人物：汉高祖和</a:t>
            </a:r>
            <a:r>
              <a:rPr lang="zh-CN" altLang="en-US" sz="2800" b="1" dirty="0" smtClean="0">
                <a:solidFill>
                  <a:srgbClr val="ED7D31">
                    <a:lumMod val="50000"/>
                  </a:srgbClr>
                </a:solidFill>
                <a:latin typeface="华文新魏" panose="02010800040101010101" charset="-122"/>
                <a:ea typeface="华文新魏" panose="02010800040101010101" charset="-122"/>
              </a:rPr>
              <a:t>大臣    场景</a:t>
            </a:r>
            <a:r>
              <a:rPr lang="zh-CN" altLang="en-US" sz="2800" b="1" dirty="0">
                <a:solidFill>
                  <a:srgbClr val="ED7D31">
                    <a:lumMod val="50000"/>
                  </a:srgbClr>
                </a:solidFill>
                <a:latin typeface="华文新魏" panose="02010800040101010101" charset="-122"/>
                <a:ea typeface="华文新魏" panose="02010800040101010101" charset="-122"/>
              </a:rPr>
              <a:t>：在大殿召见群臣）</a:t>
            </a:r>
            <a:endParaRPr lang="zh-CN" altLang="en-US" sz="2800" b="1" dirty="0">
              <a:solidFill>
                <a:srgbClr val="ED7D31">
                  <a:lumMod val="50000"/>
                </a:srgb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3934163" y="188640"/>
            <a:ext cx="4392523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汉高祖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的休养生息政策</a:t>
            </a:r>
            <a:endParaRPr lang="zh-CN" alt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9095" y="980728"/>
            <a:ext cx="11477545" cy="95313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含义：休养生息是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国家在大动荡或大变革以后，实施的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减轻人民负担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，保养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民力，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增殖人口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，以达到恢复社会经济、稳定政治统治的政策。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92596" y="1980267"/>
            <a:ext cx="11103610" cy="216881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）实行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休养生息政策的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原因：</a:t>
            </a:r>
            <a:r>
              <a:rPr lang="en-US" sz="2800" b="1" dirty="0" smtClean="0">
                <a:latin typeface="汉仪昌黎宋刻本原版W" panose="00020600040101010101" charset="-122"/>
                <a:ea typeface="汉仪昌黎宋刻本原版W" panose="00020600040101010101" charset="-122"/>
                <a:cs typeface="汉仪昌黎宋刻本原版W" panose="00020600040101010101" charset="-122"/>
              </a:rPr>
              <a:t> </a:t>
            </a:r>
            <a:endParaRPr lang="en-US" sz="2800" b="1" dirty="0">
              <a:latin typeface="汉仪昌黎宋刻本原版W" panose="00020600040101010101" charset="-122"/>
              <a:ea typeface="汉仪昌黎宋刻本原版W" panose="00020600040101010101" charset="-122"/>
              <a:cs typeface="汉仪昌黎宋刻本原版W" panose="00020600040101010101" charset="-122"/>
            </a:endParaRPr>
          </a:p>
        </p:txBody>
      </p:sp>
      <p:sp>
        <p:nvSpPr>
          <p:cNvPr id="4" name="文本框 5"/>
          <p:cNvSpPr txBox="1"/>
          <p:nvPr>
            <p:custDataLst>
              <p:tags r:id="rId2"/>
            </p:custDataLst>
          </p:nvPr>
        </p:nvSpPr>
        <p:spPr>
          <a:xfrm>
            <a:off x="495300" y="2574290"/>
            <a:ext cx="9732010" cy="16414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①西汉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初年，经济凋敝，社会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动荡不安。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等线" panose="02010600030101010101" charset="-122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②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吸取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秦朝因暴政导致速亡的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教训。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等线" panose="02010600030101010101" charset="-122"/>
              <a:sym typeface="+mn-ea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目的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：巩固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政权和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稳定社会局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等线" panose="02010600030101010101" charset="-122"/>
                <a:sym typeface="+mn-ea"/>
              </a:rPr>
              <a:t>势。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等线" panose="02010600030101010101" charset="-122"/>
              <a:sym typeface="+mn-ea"/>
            </a:endParaRPr>
          </a:p>
        </p:txBody>
      </p:sp>
      <p:grpSp>
        <p:nvGrpSpPr>
          <p:cNvPr id="30" name="组合 29"/>
          <p:cNvGrpSpPr/>
          <p:nvPr>
            <p:custDataLst>
              <p:tags r:id="rId3"/>
            </p:custDataLst>
          </p:nvPr>
        </p:nvGrpSpPr>
        <p:grpSpPr>
          <a:xfrm>
            <a:off x="1451143" y="4271445"/>
            <a:ext cx="1763131" cy="2200988"/>
            <a:chOff x="553344" y="855980"/>
            <a:chExt cx="1763131" cy="2200988"/>
          </a:xfrm>
        </p:grpSpPr>
        <p:pic>
          <p:nvPicPr>
            <p:cNvPr id="31" name="图片 3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rcRect l="19231" t="16843" r="19231"/>
            <a:stretch>
              <a:fillRect/>
            </a:stretch>
          </p:blipFill>
          <p:spPr>
            <a:xfrm>
              <a:off x="719079" y="855980"/>
              <a:ext cx="1432560" cy="1787525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32" name="文本框 31"/>
            <p:cNvSpPr txBox="1"/>
            <p:nvPr>
              <p:custDataLst>
                <p:tags r:id="rId6"/>
              </p:custDataLst>
            </p:nvPr>
          </p:nvSpPr>
          <p:spPr>
            <a:xfrm>
              <a:off x="553344" y="2595303"/>
              <a:ext cx="1763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汉仪劲楷简" panose="00020600040101010101" charset="-122"/>
                  <a:ea typeface="汉仪劲楷简" panose="00020600040101010101" charset="-122"/>
                  <a:cs typeface="Times New Roman" panose="02020603050405020304" pitchFamily="18" charset="0"/>
                </a:rPr>
                <a:t>丞相</a:t>
              </a:r>
              <a:r>
                <a:rPr lang="zh-CN" altLang="en-US" sz="2400" smtClean="0">
                  <a:effectLst/>
                  <a:latin typeface="汉仪劲楷简" panose="00020600040101010101" charset="-122"/>
                  <a:ea typeface="汉仪劲楷简" panose="00020600040101010101" charset="-122"/>
                  <a:cs typeface="Times New Roman" panose="02020603050405020304" pitchFamily="18" charset="0"/>
                </a:rPr>
                <a:t>萧何</a:t>
              </a:r>
              <a:endParaRPr lang="zh-CN" altLang="en-US" sz="2400">
                <a:solidFill>
                  <a:srgbClr val="FF0000"/>
                </a:solidFill>
                <a:effectLst/>
                <a:latin typeface="汉仪劲楷简" panose="00020600040101010101" charset="-122"/>
                <a:ea typeface="汉仪劲楷简" panose="0002060004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32"/>
          <p:cNvGrpSpPr/>
          <p:nvPr>
            <p:custDataLst>
              <p:tags r:id="rId7"/>
            </p:custDataLst>
          </p:nvPr>
        </p:nvGrpSpPr>
        <p:grpSpPr>
          <a:xfrm>
            <a:off x="3169686" y="4271220"/>
            <a:ext cx="2076450" cy="2201433"/>
            <a:chOff x="2278872" y="585880"/>
            <a:chExt cx="2076450" cy="2201433"/>
          </a:xfrm>
        </p:grpSpPr>
        <p:pic>
          <p:nvPicPr>
            <p:cNvPr id="34" name="图片 3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rcRect l="8333" r="8333"/>
            <a:stretch>
              <a:fillRect/>
            </a:stretch>
          </p:blipFill>
          <p:spPr>
            <a:xfrm>
              <a:off x="2656697" y="585880"/>
              <a:ext cx="1320800" cy="178181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35" name="文本框 34"/>
            <p:cNvSpPr txBox="1"/>
            <p:nvPr>
              <p:custDataLst>
                <p:tags r:id="rId10"/>
              </p:custDataLst>
            </p:nvPr>
          </p:nvSpPr>
          <p:spPr>
            <a:xfrm>
              <a:off x="2278872" y="2325648"/>
              <a:ext cx="20764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汉仪劲楷简" panose="00020600040101010101" charset="-122"/>
                  <a:ea typeface="汉仪劲楷简" panose="00020600040101010101" charset="-122"/>
                  <a:cs typeface="Times New Roman" panose="02020603050405020304" pitchFamily="18" charset="0"/>
                </a:rPr>
                <a:t>御史大夫</a:t>
              </a:r>
              <a:r>
                <a:rPr lang="zh-CN" altLang="en-US" sz="2400" smtClean="0">
                  <a:latin typeface="汉仪劲楷简" panose="00020600040101010101" charset="-122"/>
                  <a:ea typeface="汉仪劲楷简" panose="00020600040101010101" charset="-122"/>
                  <a:cs typeface="Times New Roman" panose="02020603050405020304" pitchFamily="18" charset="0"/>
                </a:rPr>
                <a:t>任敖</a:t>
              </a:r>
              <a:endParaRPr lang="en-US" altLang="zh-CN" sz="2400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11"/>
            </p:custDataLst>
          </p:nvPr>
        </p:nvGrpSpPr>
        <p:grpSpPr>
          <a:xfrm>
            <a:off x="5236301" y="4271220"/>
            <a:ext cx="1763131" cy="2201433"/>
            <a:chOff x="4619172" y="547780"/>
            <a:chExt cx="1763131" cy="2201433"/>
          </a:xfrm>
        </p:grpSpPr>
        <p:pic>
          <p:nvPicPr>
            <p:cNvPr id="37" name="Picture 2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97" r="31523"/>
            <a:stretch>
              <a:fillRect/>
            </a:stretch>
          </p:blipFill>
          <p:spPr bwMode="auto">
            <a:xfrm>
              <a:off x="4749885" y="547780"/>
              <a:ext cx="1346200" cy="17602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文本框 37"/>
            <p:cNvSpPr txBox="1"/>
            <p:nvPr>
              <p:custDataLst>
                <p:tags r:id="rId14"/>
              </p:custDataLst>
            </p:nvPr>
          </p:nvSpPr>
          <p:spPr>
            <a:xfrm>
              <a:off x="4619172" y="2287548"/>
              <a:ext cx="1763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汉仪劲楷简" panose="00020600040101010101" charset="-122"/>
                  <a:ea typeface="汉仪劲楷简" panose="00020600040101010101" charset="-122"/>
                  <a:cs typeface="Times New Roman" panose="02020603050405020304" pitchFamily="18" charset="0"/>
                </a:rPr>
                <a:t>相国樊</a:t>
              </a:r>
              <a:r>
                <a:rPr lang="zh-CN" altLang="en-US" sz="2400" smtClean="0">
                  <a:latin typeface="汉仪劲楷简" panose="00020600040101010101" charset="-122"/>
                  <a:ea typeface="汉仪劲楷简" panose="00020600040101010101" charset="-122"/>
                  <a:cs typeface="Times New Roman" panose="02020603050405020304" pitchFamily="18" charset="0"/>
                </a:rPr>
                <a:t>哙</a:t>
              </a:r>
              <a:endParaRPr lang="en-US" altLang="zh-CN" sz="2400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5"/>
            </p:custDataLst>
          </p:nvPr>
        </p:nvGrpSpPr>
        <p:grpSpPr>
          <a:xfrm>
            <a:off x="7067139" y="4271220"/>
            <a:ext cx="1763131" cy="2222251"/>
            <a:chOff x="6537640" y="547780"/>
            <a:chExt cx="1763131" cy="2222251"/>
          </a:xfrm>
        </p:grpSpPr>
        <p:pic>
          <p:nvPicPr>
            <p:cNvPr id="40" name="图片 39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/>
            <a:srcRect l="12791" r="12791"/>
            <a:stretch>
              <a:fillRect/>
            </a:stretch>
          </p:blipFill>
          <p:spPr>
            <a:xfrm>
              <a:off x="6752030" y="547780"/>
              <a:ext cx="1334135" cy="181991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41" name="文本框 40"/>
            <p:cNvSpPr txBox="1"/>
            <p:nvPr>
              <p:custDataLst>
                <p:tags r:id="rId18"/>
              </p:custDataLst>
            </p:nvPr>
          </p:nvSpPr>
          <p:spPr>
            <a:xfrm>
              <a:off x="6537640" y="2308366"/>
              <a:ext cx="1763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汉仪劲楷简" panose="00020600040101010101" charset="-122"/>
                  <a:ea typeface="汉仪劲楷简" panose="00020600040101010101" charset="-122"/>
                  <a:cs typeface="Times New Roman" panose="02020603050405020304" pitchFamily="18" charset="0"/>
                </a:rPr>
                <a:t>太尉</a:t>
              </a:r>
              <a:r>
                <a:rPr lang="zh-CN" altLang="en-US" sz="2400" smtClean="0">
                  <a:latin typeface="汉仪劲楷简" panose="00020600040101010101" charset="-122"/>
                  <a:ea typeface="汉仪劲楷简" panose="00020600040101010101" charset="-122"/>
                  <a:cs typeface="Times New Roman" panose="02020603050405020304" pitchFamily="18" charset="0"/>
                </a:rPr>
                <a:t>周勃</a:t>
              </a:r>
              <a:endParaRPr lang="en-US" altLang="zh-CN" sz="2400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>
            <p:custDataLst>
              <p:tags r:id="rId19"/>
            </p:custDataLst>
          </p:nvPr>
        </p:nvGrpSpPr>
        <p:grpSpPr>
          <a:xfrm>
            <a:off x="8962844" y="4271220"/>
            <a:ext cx="1763131" cy="2201214"/>
            <a:chOff x="8578125" y="521745"/>
            <a:chExt cx="1763131" cy="2201214"/>
          </a:xfrm>
        </p:grpSpPr>
        <p:pic>
          <p:nvPicPr>
            <p:cNvPr id="43" name="图片 42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rcRect l="21576" r="21576"/>
            <a:stretch>
              <a:fillRect/>
            </a:stretch>
          </p:blipFill>
          <p:spPr>
            <a:xfrm>
              <a:off x="8799105" y="521745"/>
              <a:ext cx="1347470" cy="17856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44" name="文本框 43"/>
            <p:cNvSpPr txBox="1"/>
            <p:nvPr>
              <p:custDataLst>
                <p:tags r:id="rId22"/>
              </p:custDataLst>
            </p:nvPr>
          </p:nvSpPr>
          <p:spPr>
            <a:xfrm>
              <a:off x="8578125" y="2261294"/>
              <a:ext cx="1763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latin typeface="汉仪劲楷简" panose="00020600040101010101" charset="-122"/>
                  <a:ea typeface="汉仪劲楷简" panose="00020600040101010101" charset="-122"/>
                  <a:cs typeface="Times New Roman" panose="02020603050405020304" pitchFamily="18" charset="0"/>
                </a:rPr>
                <a:t>左丞相陈</a:t>
              </a:r>
              <a:r>
                <a:rPr lang="zh-CN" altLang="en-US" sz="2400" smtClean="0">
                  <a:latin typeface="汉仪劲楷简" panose="00020600040101010101" charset="-122"/>
                  <a:ea typeface="汉仪劲楷简" panose="00020600040101010101" charset="-122"/>
                  <a:cs typeface="Times New Roman" panose="02020603050405020304" pitchFamily="18" charset="0"/>
                </a:rPr>
                <a:t>平</a:t>
              </a:r>
              <a:endParaRPr lang="en-US" altLang="zh-CN" sz="2400">
                <a:solidFill>
                  <a:srgbClr val="FF0000"/>
                </a:solidFill>
                <a:latin typeface="汉仪劲楷简" panose="00020600040101010101" charset="-122"/>
                <a:ea typeface="汉仪劲楷简" panose="0002060004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矩形 20"/>
          <p:cNvSpPr/>
          <p:nvPr>
            <p:custDataLst>
              <p:tags r:id="rId23"/>
            </p:custDataLst>
          </p:nvPr>
        </p:nvSpPr>
        <p:spPr>
          <a:xfrm>
            <a:off x="3934163" y="188640"/>
            <a:ext cx="4392523" cy="508635"/>
          </a:xfrm>
          <a:prstGeom prst="rect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汉高祖</a:t>
            </a:r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黑体" panose="02010609060101010101" pitchFamily="49" charset="-122"/>
              </a:rPr>
              <a:t>的休养生息政策</a:t>
            </a:r>
            <a:endParaRPr lang="zh-CN" alt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3" grpId="0" bldLvl="0" animBg="1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12127"/>
</p:tagLst>
</file>

<file path=ppt/tags/tag101.xml><?xml version="1.0" encoding="utf-8"?>
<p:tagLst xmlns:p="http://schemas.openxmlformats.org/presentationml/2006/main">
  <p:tag name="AS_UNIQUEID" val="12128"/>
  <p:tag name="KSO_WM_BEAUTIFY_FLAG" val=""/>
</p:tagLst>
</file>

<file path=ppt/tags/tag102.xml><?xml version="1.0" encoding="utf-8"?>
<p:tagLst xmlns:p="http://schemas.openxmlformats.org/presentationml/2006/main">
  <p:tag name="AS_UNIQUEID" val="12129"/>
  <p:tag name="KSO_WM_BEAUTIFY_FLAG" val=""/>
</p:tagLst>
</file>

<file path=ppt/tags/tag103.xml><?xml version="1.0" encoding="utf-8"?>
<p:tagLst xmlns:p="http://schemas.openxmlformats.org/presentationml/2006/main">
  <p:tag name="AS_UNIQUEID" val="12130"/>
</p:tagLst>
</file>

<file path=ppt/tags/tag104.xml><?xml version="1.0" encoding="utf-8"?>
<p:tagLst xmlns:p="http://schemas.openxmlformats.org/presentationml/2006/main">
  <p:tag name="AS_UNIQUEID" val="12131"/>
  <p:tag name="KSO_WM_BEAUTIFY_FLAG" val=""/>
</p:tagLst>
</file>

<file path=ppt/tags/tag105.xml><?xml version="1.0" encoding="utf-8"?>
<p:tagLst xmlns:p="http://schemas.openxmlformats.org/presentationml/2006/main">
  <p:tag name="AS_UNIQUEID" val="12132"/>
  <p:tag name="KSO_WM_BEAUTIFY_FLAG" val=""/>
</p:tagLst>
</file>

<file path=ppt/tags/tag106.xml><?xml version="1.0" encoding="utf-8"?>
<p:tagLst xmlns:p="http://schemas.openxmlformats.org/presentationml/2006/main">
  <p:tag name="AS_UNIQUEID" val="12133"/>
</p:tagLst>
</file>

<file path=ppt/tags/tag107.xml><?xml version="1.0" encoding="utf-8"?>
<p:tagLst xmlns:p="http://schemas.openxmlformats.org/presentationml/2006/main">
  <p:tag name="AS_UNIQUEID" val="12134"/>
  <p:tag name="KSO_WM_BEAUTIFY_FLAG" val=""/>
</p:tagLst>
</file>

<file path=ppt/tags/tag108.xml><?xml version="1.0" encoding="utf-8"?>
<p:tagLst xmlns:p="http://schemas.openxmlformats.org/presentationml/2006/main">
  <p:tag name="AS_UNIQUEID" val="12135"/>
  <p:tag name="KSO_WM_BEAUTIFY_FLAG" val=""/>
</p:tagLst>
</file>

<file path=ppt/tags/tag109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AS_UNIQUEID" val="460"/>
  <p:tag name="KSO_WM_UNIT_TABLE_BEAUTIFY" val="smartTable{a284c792-806a-4297-a485-b2c9631fa7dd}"/>
  <p:tag name="TABLE_COLOR_RGB" val="0x000000*0xFFFFFF*0x212121*0xFFFFFF*0x76889C*0x9DB1CA*0x8C9DBB*0x7A9DB3*0xB5CFCE*0xD7ECF1"/>
  <p:tag name="TABLE_COLORIDX" val="17"/>
  <p:tag name="TABLE_EMPHASIZE_COLOR" val="7768220"/>
  <p:tag name="TABLE_ENDDRAG_ORIGIN_RECT" val="893*200"/>
  <p:tag name="TABLE_ENDDRAG_RECT" val="31*82*893*200"/>
  <p:tag name="TABLE_SKINIDX" val="2"/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AS_UNIQUEID" val="698"/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121.xml><?xml version="1.0" encoding="utf-8"?>
<p:tagLst xmlns:p="http://schemas.openxmlformats.org/presentationml/2006/main">
  <p:tag name="AS_UNIQUEID" val="1139"/>
  <p:tag name="KSO_WM_SCREEN_THEME_FLAG" val="tsuV+PS6qfZTY5ZJqADwQl9jcXZlGVxvBBL5/nqx2+wcwp5XsLauzn/Y3NZzQvQAfjl0B32fEO5xAb9J4UHLZZU1+VcelF6Nadz1n8J4QmY="/>
  <p:tag name="KSO_WM_BEAUTIFY_FLAG" val=""/>
</p:tagLst>
</file>

<file path=ppt/tags/tag122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AS_UNIQUEID" val="1139"/>
  <p:tag name="KSO_WM_SCREEN_THEME_FLAG" val="tsuV+PS6qfZTY5ZJqADwQl9jcXZlGVxvBBL5/nqx2+wcwp5XsLauzn/Y3NZzQvQAfjl0B32fEO5xAb9J4UHLZZU1+VcelF6Nadz1n8J4QmY="/>
  <p:tag name="KSO_WM_BEAUTIFY_FLAG" val=""/>
</p:tagLst>
</file>

<file path=ppt/tags/tag125.xml><?xml version="1.0" encoding="utf-8"?>
<p:tagLst xmlns:p="http://schemas.openxmlformats.org/presentationml/2006/main">
  <p:tag name="AS_UNIQUEID" val="59"/>
  <p:tag name="KSO_WM_BEAUTIFY_FLAG" val=""/>
</p:tagLst>
</file>

<file path=ppt/tags/tag126.xml><?xml version="1.0" encoding="utf-8"?>
<p:tagLst xmlns:p="http://schemas.openxmlformats.org/presentationml/2006/main">
  <p:tag name="AS_UNIQUEID" val="752"/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131.xml><?xml version="1.0" encoding="utf-8"?>
<p:tagLst xmlns:p="http://schemas.openxmlformats.org/presentationml/2006/main">
  <p:tag name="AS_UNIQUEID" val="1139"/>
  <p:tag name="KSO_WM_SCREEN_THEME_FLAG" val="tsuV+PS6qfZTY5ZJqADwQl9jcXZlGVxvBBL5/nqx2+wcwp5XsLauzn/Y3NZzQvQAfjl0B32fEO5xAb9J4UHLZZU1+VcelF6Nadz1n8J4QmY="/>
  <p:tag name="KSO_WM_BEAUTIFY_FLAG" val=""/>
</p:tagLst>
</file>

<file path=ppt/tags/tag132.xml><?xml version="1.0" encoding="utf-8"?>
<p:tagLst xmlns:p="http://schemas.openxmlformats.org/presentationml/2006/main">
  <p:tag name="AS_UNIQUEID" val="1232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AS_UNIQUEID" val="425"/>
</p:tagLst>
</file>

<file path=ppt/tags/tag135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136.xml><?xml version="1.0" encoding="utf-8"?>
<p:tagLst xmlns:p="http://schemas.openxmlformats.org/presentationml/2006/main">
  <p:tag name="AS_UNIQUEID" val="1139"/>
  <p:tag name="KSO_WM_SCREEN_THEME_FLAG" val="tsuV+PS6qfZTY5ZJqADwQl9jcXZlGVxvBBL5/nqx2+wcwp5XsLauzn/Y3NZzQvQAfjl0B32fEO5xAb9J4UHLZZU1+VcelF6Nadz1n8J4QmY="/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AS_UNIQUEID" val="425"/>
</p:tagLst>
</file>

<file path=ppt/tags/tag139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AS_UNIQUEID" val="1139"/>
  <p:tag name="KSO_WM_SCREEN_THEME_FLAG" val="tsuV+PS6qfZTY5ZJqADwQl9jcXZlGVxvBBL5/nqx2+wcwp5XsLauzn/Y3NZzQvQAfjl0B32fEO5xAb9J4UHLZZU1+VcelF6Nadz1n8J4QmY="/>
  <p:tag name="KSO_WM_BEAUTIFY_FLAG" val=""/>
</p:tagLst>
</file>

<file path=ppt/tags/tag141.xml><?xml version="1.0" encoding="utf-8"?>
<p:tagLst xmlns:p="http://schemas.openxmlformats.org/presentationml/2006/main">
  <p:tag name="AS_UNIQUEID" val="1059"/>
</p:tagLst>
</file>

<file path=ppt/tags/tag142.xml><?xml version="1.0" encoding="utf-8"?>
<p:tagLst xmlns:p="http://schemas.openxmlformats.org/presentationml/2006/main">
  <p:tag name="AS_UNIQUEID" val="54"/>
  <p:tag name="KSO_WM_BEAUTIFY_FLAG" val=""/>
</p:tagLst>
</file>

<file path=ppt/tags/tag143.xml><?xml version="1.0" encoding="utf-8"?>
<p:tagLst xmlns:p="http://schemas.openxmlformats.org/presentationml/2006/main">
  <p:tag name="AS_UNIQUEID" val="53"/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146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AS_UNIQUEID" val="1185"/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AS_UNIQUEID" val="1816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AS_UNIQUEID" val="1817"/>
  <p:tag name="KSO_WM_BEAUTIFY_FLAG" val=""/>
</p:tagLst>
</file>

<file path=ppt/tags/tag31.xml><?xml version="1.0" encoding="utf-8"?>
<p:tagLst xmlns:p="http://schemas.openxmlformats.org/presentationml/2006/main">
  <p:tag name="AS_UNIQUEID" val="1818"/>
  <p:tag name="KSO_WM_BEAUTIFY_FLAG" val=""/>
</p:tagLst>
</file>

<file path=ppt/tags/tag32.xml><?xml version="1.0" encoding="utf-8"?>
<p:tagLst xmlns:p="http://schemas.openxmlformats.org/presentationml/2006/main">
  <p:tag name="AS_UNIQUEID" val="1819"/>
</p:tagLst>
</file>

<file path=ppt/tags/tag33.xml><?xml version="1.0" encoding="utf-8"?>
<p:tagLst xmlns:p="http://schemas.openxmlformats.org/presentationml/2006/main">
  <p:tag name="AS_UNIQUEID" val="1820"/>
  <p:tag name="KSO_WM_BEAUTIFY_FLAG" val=""/>
</p:tagLst>
</file>

<file path=ppt/tags/tag34.xml><?xml version="1.0" encoding="utf-8"?>
<p:tagLst xmlns:p="http://schemas.openxmlformats.org/presentationml/2006/main">
  <p:tag name="AS_UNIQUEID" val="1821"/>
  <p:tag name="KSO_WM_BEAUTIFY_FLAG" val=""/>
</p:tagLst>
</file>

<file path=ppt/tags/tag35.xml><?xml version="1.0" encoding="utf-8"?>
<p:tagLst xmlns:p="http://schemas.openxmlformats.org/presentationml/2006/main">
  <p:tag name="AS_UNIQUEID" val="13966"/>
</p:tagLst>
</file>

<file path=ppt/tags/tag36.xml><?xml version="1.0" encoding="utf-8"?>
<p:tagLst xmlns:p="http://schemas.openxmlformats.org/presentationml/2006/main">
  <p:tag name="AS_UNIQUEID" val="1015"/>
</p:tagLst>
</file>

<file path=ppt/tags/tag37.xml><?xml version="1.0" encoding="utf-8"?>
<p:tagLst xmlns:p="http://schemas.openxmlformats.org/presentationml/2006/main">
  <p:tag name="AS_UNIQUEID" val="1015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AS_UNIQUEID" val="1290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1291"/>
</p:tagLst>
</file>

<file path=ppt/tags/tag41.xml><?xml version="1.0" encoding="utf-8"?>
<p:tagLst xmlns:p="http://schemas.openxmlformats.org/presentationml/2006/main">
  <p:tag name="AS_UNIQUEID" val="1292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AS_UNIQUEID" val="575"/>
  <p:tag name="KSO_WM_BEAUTIFY_FLAG" val=""/>
  <p:tag name="KSO_WM_TAG_VERSION" val="1.0"/>
  <p:tag name="KSO_WM_TEMPLATE_CATEGORY" val="custom"/>
  <p:tag name="KSO_WM_TEMPLATE_INDEX" val="20201158"/>
  <p:tag name="KSO_WM_UNIT_COMPATIBLE" val="0"/>
  <p:tag name="KSO_WM_UNIT_DIAGRAM_ISNUMVISUAL" val="0"/>
  <p:tag name="KSO_WM_UNIT_DIAGRAM_ISREFERUNIT" val="0"/>
  <p:tag name="KSO_WM_UNIT_HIGHLIGHT" val="0"/>
  <p:tag name="KSO_WM_UNIT_ID" val="custom2020115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万树梅花月满天"/>
  <p:tag name="KSO_WM_UNIT_TYPE" val="a"/>
  <p:tag name="KSO_WM_UNIT_VALUE" val="6"/>
</p:tagLst>
</file>

<file path=ppt/tags/tag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5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46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47.xml><?xml version="1.0" encoding="utf-8"?>
<p:tagLst xmlns:p="http://schemas.openxmlformats.org/presentationml/2006/main">
  <p:tag name="AS_UNIQUEID" val="1816"/>
</p:tagLst>
</file>

<file path=ppt/tags/tag48.xml><?xml version="1.0" encoding="utf-8"?>
<p:tagLst xmlns:p="http://schemas.openxmlformats.org/presentationml/2006/main">
  <p:tag name="AS_UNIQUEID" val="1817"/>
  <p:tag name="KSO_WM_BEAUTIFY_FLAG" val=""/>
</p:tagLst>
</file>

<file path=ppt/tags/tag49.xml><?xml version="1.0" encoding="utf-8"?>
<p:tagLst xmlns:p="http://schemas.openxmlformats.org/presentationml/2006/main">
  <p:tag name="AS_UNIQUEID" val="1818"/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1819"/>
</p:tagLst>
</file>

<file path=ppt/tags/tag51.xml><?xml version="1.0" encoding="utf-8"?>
<p:tagLst xmlns:p="http://schemas.openxmlformats.org/presentationml/2006/main">
  <p:tag name="AS_UNIQUEID" val="1820"/>
  <p:tag name="KSO_WM_BEAUTIFY_FLAG" val=""/>
</p:tagLst>
</file>

<file path=ppt/tags/tag52.xml><?xml version="1.0" encoding="utf-8"?>
<p:tagLst xmlns:p="http://schemas.openxmlformats.org/presentationml/2006/main">
  <p:tag name="AS_UNIQUEID" val="1821"/>
  <p:tag name="KSO_WM_BEAUTIFY_FLAG" val=""/>
</p:tagLst>
</file>

<file path=ppt/tags/tag53.xml><?xml version="1.0" encoding="utf-8"?>
<p:tagLst xmlns:p="http://schemas.openxmlformats.org/presentationml/2006/main">
  <p:tag name="AS_UNIQUEID" val="1435"/>
</p:tagLst>
</file>

<file path=ppt/tags/tag54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AS_UNIQUEID" val="595"/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1880"/>
  <p:tag name="KSO_WM_BEAUTIFY_FLAG" val=""/>
  <p:tag name="KSO_WM_DIAGRAM_GROUP_CODE" val="l1-1"/>
  <p:tag name="KSO_WM_TAG_VERSION" val="1.0"/>
  <p:tag name="KSO_WM_TEMPLATE_CATEGORY" val="diagram"/>
  <p:tag name="KSO_WM_TEMPLATE_INDEX" val="20174767"/>
  <p:tag name="KSO_WM_UNIT_COMPATIBLE" val="0"/>
  <p:tag name="KSO_WM_UNIT_DIAGRAM_ISNUMVISUAL" val="0"/>
  <p:tag name="KSO_WM_UNIT_DIAGRAM_ISREFERUNIT" val="0"/>
  <p:tag name="KSO_WM_UNIT_FILL_FORE_SCHEMECOLOR_INDEX" val="15"/>
  <p:tag name="KSO_WM_UNIT_FILL_TYPE" val="1"/>
  <p:tag name="KSO_WM_UNIT_HIGHLIGHT" val="0"/>
  <p:tag name="KSO_WM_UNIT_ID" val="diagram20174767_5*l_i*1_4"/>
  <p:tag name="KSO_WM_UNIT_INDEX" val="1_4"/>
  <p:tag name="KSO_WM_UNIT_LAYERLEVEL" val="1_1"/>
  <p:tag name="KSO_WM_UNIT_TYPE" val="l_i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AS_UNIQUEID" val="596"/>
  <p:tag name="KSO_WM_BEAUTIFY_FLAG" val=""/>
</p:tagLst>
</file>

<file path=ppt/tags/tag73.xml><?xml version="1.0" encoding="utf-8"?>
<p:tagLst xmlns:p="http://schemas.openxmlformats.org/presentationml/2006/main">
  <p:tag name="AS_UNIQUEID" val="596"/>
  <p:tag name="KSO_WM_BEAUTIFY_FLAG" val=""/>
</p:tagLst>
</file>

<file path=ppt/tags/tag74.xml><?xml version="1.0" encoding="utf-8"?>
<p:tagLst xmlns:p="http://schemas.openxmlformats.org/presentationml/2006/main">
  <p:tag name="AS_UNIQUEID" val="596"/>
</p:tagLst>
</file>

<file path=ppt/tags/tag75.xml><?xml version="1.0" encoding="utf-8"?>
<p:tagLst xmlns:p="http://schemas.openxmlformats.org/presentationml/2006/main">
  <p:tag name="AS_UNIQUEID" val="596"/>
  <p:tag name="KSO_WM_BEAUTIFY_FLAG" val=""/>
</p:tagLst>
</file>

<file path=ppt/tags/tag76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78.xml><?xml version="1.0" encoding="utf-8"?>
<p:tagLst xmlns:p="http://schemas.openxmlformats.org/presentationml/2006/main">
  <p:tag name="AS_UNIQUEID" val="11331"/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AS_UNIQUEID" val="908"/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86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AS_UNIQUEID" val="386"/>
  <p:tag name="KSO_WM_BEAUTIFY_FLAG" val=""/>
</p:tagLst>
</file>

<file path=ppt/tags/tag89.xml><?xml version="1.0" encoding="utf-8"?>
<p:tagLst xmlns:p="http://schemas.openxmlformats.org/presentationml/2006/main">
  <p:tag name="AS_UNIQUEID" val="638"/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AS_UNIQUEID" val="444"/>
  <p:tag name="KSO_WM_BEAUTIFY_FLAG" val=""/>
  <p:tag name="KSO_WM_SCREEN_THEME_FLAG" val="Ey94I6MBUuiyzSQ96rMrUa4VqmnUer/xT1U65CeUPI8sQhM7AsL0g20RPBHAjpCvPL7rO7x+dFzyD9EdJzJg6WATJ0Z/v6vOGwqB0PYfPE0=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AS_UNIQUEID" val="611"/>
  <p:tag name="KSO_WM_BEAUTIFY_FLAG" val=""/>
</p:tagLst>
</file>

<file path=ppt/tags/tag94.xml><?xml version="1.0" encoding="utf-8"?>
<p:tagLst xmlns:p="http://schemas.openxmlformats.org/presentationml/2006/main">
  <p:tag name="AS_UNIQUEID" val="12121"/>
</p:tagLst>
</file>

<file path=ppt/tags/tag95.xml><?xml version="1.0" encoding="utf-8"?>
<p:tagLst xmlns:p="http://schemas.openxmlformats.org/presentationml/2006/main">
  <p:tag name="AS_UNIQUEID" val="12122"/>
  <p:tag name="KSO_WM_BEAUTIFY_FLAG" val=""/>
</p:tagLst>
</file>

<file path=ppt/tags/tag96.xml><?xml version="1.0" encoding="utf-8"?>
<p:tagLst xmlns:p="http://schemas.openxmlformats.org/presentationml/2006/main">
  <p:tag name="AS_UNIQUEID" val="12123"/>
  <p:tag name="KSO_WM_BEAUTIFY_FLAG" val=""/>
</p:tagLst>
</file>

<file path=ppt/tags/tag97.xml><?xml version="1.0" encoding="utf-8"?>
<p:tagLst xmlns:p="http://schemas.openxmlformats.org/presentationml/2006/main">
  <p:tag name="AS_UNIQUEID" val="12124"/>
</p:tagLst>
</file>

<file path=ppt/tags/tag98.xml><?xml version="1.0" encoding="utf-8"?>
<p:tagLst xmlns:p="http://schemas.openxmlformats.org/presentationml/2006/main">
  <p:tag name="AS_UNIQUEID" val="12125"/>
  <p:tag name="KSO_WM_BEAUTIFY_FLAG" val=""/>
</p:tagLst>
</file>

<file path=ppt/tags/tag99.xml><?xml version="1.0" encoding="utf-8"?>
<p:tagLst xmlns:p="http://schemas.openxmlformats.org/presentationml/2006/main">
  <p:tag name="AS_UNIQUEID" val="12126"/>
  <p:tag name="KSO_WM_BEAUTIFY_FLAG" val=""/>
</p:tagLst>
</file>

<file path=ppt/theme/theme1.xml><?xml version="1.0" encoding="utf-8"?>
<a:theme xmlns:a="http://schemas.openxmlformats.org/drawingml/2006/main" name="1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2280</Words>
  <Application>WPS 演示</Application>
  <PresentationFormat>自定义</PresentationFormat>
  <Paragraphs>252</Paragraphs>
  <Slides>18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8" baseType="lpstr">
      <vt:lpstr>Arial</vt:lpstr>
      <vt:lpstr>宋体</vt:lpstr>
      <vt:lpstr>Wingdings</vt:lpstr>
      <vt:lpstr>Wingdings</vt:lpstr>
      <vt:lpstr>黑体</vt:lpstr>
      <vt:lpstr>华文行楷</vt:lpstr>
      <vt:lpstr>微软雅黑</vt:lpstr>
      <vt:lpstr>楷体</vt:lpstr>
      <vt:lpstr>汉仪尚巍手书W</vt:lpstr>
      <vt:lpstr>华文新魏</vt:lpstr>
      <vt:lpstr>方正仿宋_GB2312</vt:lpstr>
      <vt:lpstr>仿宋</vt:lpstr>
      <vt:lpstr>方正公文小标宋</vt:lpstr>
      <vt:lpstr>方正粗黑宋简体</vt:lpstr>
      <vt:lpstr>方正粗金陵简体</vt:lpstr>
      <vt:lpstr>汉仪书宋二简</vt:lpstr>
      <vt:lpstr>华文中宋</vt:lpstr>
      <vt:lpstr>新宋体</vt:lpstr>
      <vt:lpstr>汉仪昌黎宋刻本原版W</vt:lpstr>
      <vt:lpstr>等线</vt:lpstr>
      <vt:lpstr>汉仪劲楷简</vt:lpstr>
      <vt:lpstr>Times New Roman</vt:lpstr>
      <vt:lpstr>Arial</vt:lpstr>
      <vt:lpstr>汉仪楷体简</vt:lpstr>
      <vt:lpstr>方正小标宋简体</vt:lpstr>
      <vt:lpstr>方正准雅宋简</vt:lpstr>
      <vt:lpstr>Arial Unicode MS</vt:lpstr>
      <vt:lpstr>Calibri</vt:lpstr>
      <vt:lpstr>1_自定义设计方案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99</cp:revision>
  <dcterms:created xsi:type="dcterms:W3CDTF">2023-08-24T08:36:00Z</dcterms:created>
  <dcterms:modified xsi:type="dcterms:W3CDTF">2024-07-12T01:06:02Z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96C9AD61F8A34073B2F7AFA1BA0D3643_12</vt:lpwstr>
  </property>
</Properties>
</file>